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69" r:id="rId4"/>
    <p:sldId id="270" r:id="rId5"/>
    <p:sldId id="257" r:id="rId6"/>
    <p:sldId id="258" r:id="rId7"/>
    <p:sldId id="259" r:id="rId8"/>
    <p:sldId id="260" r:id="rId9"/>
    <p:sldId id="272" r:id="rId10"/>
    <p:sldId id="263" r:id="rId11"/>
    <p:sldId id="264" r:id="rId12"/>
    <p:sldId id="265"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0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D02098FA-3719-4998-9EE4-27DA887B3811}" type="datetimeFigureOut">
              <a:rPr lang="pt-PT" smtClean="0"/>
              <a:t>16/02/2020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159510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D02098FA-3719-4998-9EE4-27DA887B3811}" type="datetimeFigureOut">
              <a:rPr lang="pt-PT" smtClean="0"/>
              <a:t>16/02/2020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343804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D02098FA-3719-4998-9EE4-27DA887B3811}" type="datetimeFigureOut">
              <a:rPr lang="pt-PT" smtClean="0"/>
              <a:t>16/02/2020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C60A04-517D-48E5-A408-6B7BB41A20C0}" type="slidenum">
              <a:rPr lang="pt-PT" smtClean="0"/>
              <a:t>‹nº›</a:t>
            </a:fld>
            <a:endParaRPr lang="pt-P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94024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D02098FA-3719-4998-9EE4-27DA887B3811}" type="datetimeFigureOut">
              <a:rPr lang="pt-PT" smtClean="0"/>
              <a:t>16/02/2020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151028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D02098FA-3719-4998-9EE4-27DA887B3811}" type="datetimeFigureOut">
              <a:rPr lang="pt-PT" smtClean="0"/>
              <a:t>16/02/2020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C60A04-517D-48E5-A408-6B7BB41A20C0}" type="slidenum">
              <a:rPr lang="pt-PT" smtClean="0"/>
              <a:t>‹nº›</a:t>
            </a:fld>
            <a:endParaRPr lang="pt-P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1048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D02098FA-3719-4998-9EE4-27DA887B3811}" type="datetimeFigureOut">
              <a:rPr lang="pt-PT" smtClean="0"/>
              <a:t>16/02/2020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4170937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02098FA-3719-4998-9EE4-27DA887B3811}" type="datetimeFigureOut">
              <a:rPr lang="pt-PT" smtClean="0"/>
              <a:t>16/02/2020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1681733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02098FA-3719-4998-9EE4-27DA887B3811}" type="datetimeFigureOut">
              <a:rPr lang="pt-PT" smtClean="0"/>
              <a:t>16/02/2020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79432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02098FA-3719-4998-9EE4-27DA887B3811}" type="datetimeFigureOut">
              <a:rPr lang="pt-PT" smtClean="0"/>
              <a:t>16/02/2020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59426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D02098FA-3719-4998-9EE4-27DA887B3811}" type="datetimeFigureOut">
              <a:rPr lang="pt-PT" smtClean="0"/>
              <a:t>16/02/2020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175791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02098FA-3719-4998-9EE4-27DA887B3811}" type="datetimeFigureOut">
              <a:rPr lang="pt-PT" smtClean="0"/>
              <a:t>16/02/2020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429416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02098FA-3719-4998-9EE4-27DA887B3811}" type="datetimeFigureOut">
              <a:rPr lang="pt-PT" smtClean="0"/>
              <a:t>16/02/2020</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322783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D02098FA-3719-4998-9EE4-27DA887B3811}" type="datetimeFigureOut">
              <a:rPr lang="pt-PT" smtClean="0"/>
              <a:t>16/02/2020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235151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098FA-3719-4998-9EE4-27DA887B3811}" type="datetimeFigureOut">
              <a:rPr lang="pt-PT" smtClean="0"/>
              <a:t>16/02/2020</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305574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PT"/>
              <a:t>Clique para editar o estilo de título do Modelo Global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D02098FA-3719-4998-9EE4-27DA887B3811}" type="datetimeFigureOut">
              <a:rPr lang="pt-PT" smtClean="0"/>
              <a:t>16/02/2020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88096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D02098FA-3719-4998-9EE4-27DA887B3811}" type="datetimeFigureOut">
              <a:rPr lang="pt-PT" smtClean="0"/>
              <a:t>16/02/2020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8C60A04-517D-48E5-A408-6B7BB41A20C0}" type="slidenum">
              <a:rPr lang="pt-PT" smtClean="0"/>
              <a:t>‹nº›</a:t>
            </a:fld>
            <a:endParaRPr lang="pt-PT"/>
          </a:p>
        </p:txBody>
      </p:sp>
    </p:spTree>
    <p:extLst>
      <p:ext uri="{BB962C8B-B14F-4D97-AF65-F5344CB8AC3E}">
        <p14:creationId xmlns:p14="http://schemas.microsoft.com/office/powerpoint/2010/main" val="303870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2098FA-3719-4998-9EE4-27DA887B3811}" type="datetimeFigureOut">
              <a:rPr lang="pt-PT" smtClean="0"/>
              <a:t>16/02/2020</a:t>
            </a:fld>
            <a:endParaRPr lang="pt-P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C60A04-517D-48E5-A408-6B7BB41A20C0}" type="slidenum">
              <a:rPr lang="pt-PT" smtClean="0"/>
              <a:t>‹nº›</a:t>
            </a:fld>
            <a:endParaRPr lang="pt-PT"/>
          </a:p>
        </p:txBody>
      </p:sp>
    </p:spTree>
    <p:extLst>
      <p:ext uri="{BB962C8B-B14F-4D97-AF65-F5344CB8AC3E}">
        <p14:creationId xmlns:p14="http://schemas.microsoft.com/office/powerpoint/2010/main" val="3352875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48CF9-8B0E-42FB-9E48-0BE166A603F0}"/>
              </a:ext>
            </a:extLst>
          </p:cNvPr>
          <p:cNvSpPr>
            <a:spLocks noGrp="1"/>
          </p:cNvSpPr>
          <p:nvPr>
            <p:ph type="ctrTitle"/>
          </p:nvPr>
        </p:nvSpPr>
        <p:spPr>
          <a:xfrm>
            <a:off x="1214203" y="674557"/>
            <a:ext cx="4176332" cy="930781"/>
          </a:xfrm>
        </p:spPr>
        <p:txBody>
          <a:bodyPr/>
          <a:lstStyle/>
          <a:p>
            <a:r>
              <a:rPr lang="pt-PT" dirty="0"/>
              <a:t>WORK SHOP</a:t>
            </a:r>
          </a:p>
        </p:txBody>
      </p:sp>
      <p:sp>
        <p:nvSpPr>
          <p:cNvPr id="3" name="Subtítulo 2">
            <a:extLst>
              <a:ext uri="{FF2B5EF4-FFF2-40B4-BE49-F238E27FC236}">
                <a16:creationId xmlns:a16="http://schemas.microsoft.com/office/drawing/2014/main" id="{C2647D0C-8B57-4F31-BD79-D7D41B6A2F72}"/>
              </a:ext>
            </a:extLst>
          </p:cNvPr>
          <p:cNvSpPr>
            <a:spLocks noGrp="1"/>
          </p:cNvSpPr>
          <p:nvPr>
            <p:ph type="subTitle" idx="1"/>
          </p:nvPr>
        </p:nvSpPr>
        <p:spPr>
          <a:xfrm>
            <a:off x="630804" y="1605338"/>
            <a:ext cx="5453205" cy="490748"/>
          </a:xfrm>
        </p:spPr>
        <p:txBody>
          <a:bodyPr>
            <a:noAutofit/>
          </a:bodyPr>
          <a:lstStyle/>
          <a:p>
            <a:r>
              <a:rPr lang="pt-PT" sz="2400" dirty="0" err="1"/>
              <a:t>Construction</a:t>
            </a:r>
            <a:r>
              <a:rPr lang="pt-PT" sz="2400" dirty="0"/>
              <a:t> </a:t>
            </a:r>
            <a:r>
              <a:rPr lang="pt-PT" sz="2400" dirty="0" err="1"/>
              <a:t>of</a:t>
            </a:r>
            <a:r>
              <a:rPr lang="pt-PT" sz="2400" dirty="0"/>
              <a:t> </a:t>
            </a:r>
            <a:r>
              <a:rPr lang="pt-PT" sz="2400" dirty="0" err="1"/>
              <a:t>Theater</a:t>
            </a:r>
            <a:r>
              <a:rPr lang="pt-PT" sz="2400" dirty="0"/>
              <a:t> </a:t>
            </a:r>
            <a:r>
              <a:rPr lang="pt-PT" sz="2400" dirty="0" err="1"/>
              <a:t>Scenario</a:t>
            </a:r>
            <a:endParaRPr lang="pt-PT" sz="2400" dirty="0"/>
          </a:p>
        </p:txBody>
      </p:sp>
      <p:sp>
        <p:nvSpPr>
          <p:cNvPr id="5" name="Retângulo 4">
            <a:extLst>
              <a:ext uri="{FF2B5EF4-FFF2-40B4-BE49-F238E27FC236}">
                <a16:creationId xmlns:a16="http://schemas.microsoft.com/office/drawing/2014/main" id="{3A05D76E-3F70-48BC-9954-19C04001A085}"/>
              </a:ext>
            </a:extLst>
          </p:cNvPr>
          <p:cNvSpPr/>
          <p:nvPr/>
        </p:nvSpPr>
        <p:spPr>
          <a:xfrm>
            <a:off x="6313526" y="4440944"/>
            <a:ext cx="2668172" cy="369332"/>
          </a:xfrm>
          <a:prstGeom prst="rect">
            <a:avLst/>
          </a:prstGeom>
          <a:ln w="38100">
            <a:solidFill>
              <a:schemeClr val="accent1"/>
            </a:solidFill>
          </a:ln>
        </p:spPr>
        <p:txBody>
          <a:bodyPr wrap="square">
            <a:spAutoFit/>
          </a:bodyPr>
          <a:lstStyle/>
          <a:p>
            <a:r>
              <a:rPr lang="en-US" dirty="0"/>
              <a:t>2. Practical activity. </a:t>
            </a:r>
            <a:endParaRPr lang="pt-PT" dirty="0"/>
          </a:p>
        </p:txBody>
      </p:sp>
      <p:pic>
        <p:nvPicPr>
          <p:cNvPr id="7" name="Imagem 6">
            <a:extLst>
              <a:ext uri="{FF2B5EF4-FFF2-40B4-BE49-F238E27FC236}">
                <a16:creationId xmlns:a16="http://schemas.microsoft.com/office/drawing/2014/main" id="{B80C35A4-1373-4D36-BB5D-493BC91CC5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469" r="1466" b="5550"/>
          <a:stretch/>
        </p:blipFill>
        <p:spPr>
          <a:xfrm rot="16200000">
            <a:off x="1175137" y="2603856"/>
            <a:ext cx="2732688" cy="2476824"/>
          </a:xfrm>
          <a:prstGeom prst="rect">
            <a:avLst/>
          </a:prstGeom>
          <a:ln w="38100">
            <a:solidFill>
              <a:schemeClr val="accent1"/>
            </a:solidFill>
          </a:ln>
        </p:spPr>
      </p:pic>
      <p:pic>
        <p:nvPicPr>
          <p:cNvPr id="9" name="Imagem 8">
            <a:extLst>
              <a:ext uri="{FF2B5EF4-FFF2-40B4-BE49-F238E27FC236}">
                <a16:creationId xmlns:a16="http://schemas.microsoft.com/office/drawing/2014/main" id="{86F49875-682D-49D6-AFD8-3EAFE2FA24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6" t="23338" r="3571" b="12804"/>
          <a:stretch/>
        </p:blipFill>
        <p:spPr>
          <a:xfrm rot="16200000">
            <a:off x="3352352" y="3197879"/>
            <a:ext cx="2732691" cy="2390668"/>
          </a:xfrm>
          <a:prstGeom prst="rect">
            <a:avLst/>
          </a:prstGeom>
          <a:ln w="38100">
            <a:solidFill>
              <a:schemeClr val="accent1"/>
            </a:solidFill>
          </a:ln>
        </p:spPr>
      </p:pic>
      <p:sp>
        <p:nvSpPr>
          <p:cNvPr id="11" name="Retângulo 10">
            <a:extLst>
              <a:ext uri="{FF2B5EF4-FFF2-40B4-BE49-F238E27FC236}">
                <a16:creationId xmlns:a16="http://schemas.microsoft.com/office/drawing/2014/main" id="{955A7A6E-E43B-4BB9-8967-061A914305A3}"/>
              </a:ext>
            </a:extLst>
          </p:cNvPr>
          <p:cNvSpPr/>
          <p:nvPr/>
        </p:nvSpPr>
        <p:spPr>
          <a:xfrm>
            <a:off x="6330166" y="3244334"/>
            <a:ext cx="2651532" cy="646331"/>
          </a:xfrm>
          <a:prstGeom prst="rect">
            <a:avLst/>
          </a:prstGeom>
          <a:ln w="38100">
            <a:solidFill>
              <a:schemeClr val="accent1"/>
            </a:solidFill>
          </a:ln>
        </p:spPr>
        <p:txBody>
          <a:bodyPr wrap="square">
            <a:spAutoFit/>
          </a:bodyPr>
          <a:lstStyle/>
          <a:p>
            <a:r>
              <a:rPr lang="en-US" dirty="0"/>
              <a:t>1. Some scenario building ideas</a:t>
            </a:r>
            <a:endParaRPr lang="pt-PT" dirty="0"/>
          </a:p>
        </p:txBody>
      </p:sp>
    </p:spTree>
    <p:extLst>
      <p:ext uri="{BB962C8B-B14F-4D97-AF65-F5344CB8AC3E}">
        <p14:creationId xmlns:p14="http://schemas.microsoft.com/office/powerpoint/2010/main" val="4149689470"/>
      </p:ext>
    </p:extLst>
  </p:cSld>
  <p:clrMapOvr>
    <a:masterClrMapping/>
  </p:clrMapOvr>
  <mc:AlternateContent xmlns:mc="http://schemas.openxmlformats.org/markup-compatibility/2006" xmlns:p14="http://schemas.microsoft.com/office/powerpoint/2010/main">
    <mc:Choice Requires="p14">
      <p:transition spd="slow" p14:dur="2000" advTm="13637"/>
    </mc:Choice>
    <mc:Fallback xmlns="">
      <p:transition spd="slow" advTm="136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 ">
            <a:extLst>
              <a:ext uri="{FF2B5EF4-FFF2-40B4-BE49-F238E27FC236}">
                <a16:creationId xmlns:a16="http://schemas.microsoft.com/office/drawing/2014/main" id="{1527F2B5-D2D4-4008-90C3-C0A4BD6E44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2882" y="2862224"/>
            <a:ext cx="1287269" cy="1980172"/>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E57FB8AF-4149-45FA-8F3A-37B1C171929D}"/>
              </a:ext>
            </a:extLst>
          </p:cNvPr>
          <p:cNvPicPr>
            <a:picLocks noChangeAspect="1"/>
          </p:cNvPicPr>
          <p:nvPr/>
        </p:nvPicPr>
        <p:blipFill>
          <a:blip r:embed="rId3"/>
          <a:stretch>
            <a:fillRect/>
          </a:stretch>
        </p:blipFill>
        <p:spPr>
          <a:xfrm>
            <a:off x="5038494" y="2862224"/>
            <a:ext cx="1487926" cy="1980172"/>
          </a:xfrm>
          <a:prstGeom prst="rect">
            <a:avLst/>
          </a:prstGeom>
          <a:ln w="57150">
            <a:solidFill>
              <a:schemeClr val="accent4"/>
            </a:solidFill>
          </a:ln>
        </p:spPr>
      </p:pic>
      <p:pic>
        <p:nvPicPr>
          <p:cNvPr id="10" name="Picture 2" descr="Maker Maven on Twitter: &quot;A great resource for those looking for cardboard attachment techniques! #UnboxAndStartMaking #MakerEd… &quot;">
            <a:extLst>
              <a:ext uri="{FF2B5EF4-FFF2-40B4-BE49-F238E27FC236}">
                <a16:creationId xmlns:a16="http://schemas.microsoft.com/office/drawing/2014/main" id="{1FBE7DFB-57CA-4513-9954-CCFA172C5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60" y="1525449"/>
            <a:ext cx="2404538" cy="4564547"/>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pic>
        <p:nvPicPr>
          <p:cNvPr id="1026" name="Picture 2" descr="Resultado de imagem para construções em cartão">
            <a:extLst>
              <a:ext uri="{FF2B5EF4-FFF2-40B4-BE49-F238E27FC236}">
                <a16:creationId xmlns:a16="http://schemas.microsoft.com/office/drawing/2014/main" id="{DE0BCE7B-96F3-4DFA-9C52-8F8B25AE93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3442" y="3099321"/>
            <a:ext cx="2619375" cy="1743075"/>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4DD4E0BB-F1B1-410F-B78C-318B23C0EDB2}"/>
              </a:ext>
            </a:extLst>
          </p:cNvPr>
          <p:cNvSpPr/>
          <p:nvPr/>
        </p:nvSpPr>
        <p:spPr>
          <a:xfrm>
            <a:off x="762060" y="640711"/>
            <a:ext cx="6695644" cy="584775"/>
          </a:xfrm>
          <a:prstGeom prst="rect">
            <a:avLst/>
          </a:prstGeom>
          <a:solidFill>
            <a:schemeClr val="accent4"/>
          </a:solidFill>
        </p:spPr>
        <p:txBody>
          <a:bodyPr wrap="square">
            <a:spAutoFit/>
          </a:bodyPr>
          <a:lstStyle/>
          <a:p>
            <a:r>
              <a:rPr lang="en-US" sz="3200" dirty="0"/>
              <a:t>CREATING OBJECTS FOR A SCENERY</a:t>
            </a:r>
            <a:endParaRPr lang="pt-PT" sz="3200" dirty="0"/>
          </a:p>
        </p:txBody>
      </p:sp>
      <p:sp>
        <p:nvSpPr>
          <p:cNvPr id="4" name="Retângulo 3">
            <a:extLst>
              <a:ext uri="{FF2B5EF4-FFF2-40B4-BE49-F238E27FC236}">
                <a16:creationId xmlns:a16="http://schemas.microsoft.com/office/drawing/2014/main" id="{6982473A-6842-457C-B261-CD6E9EFEB843}"/>
              </a:ext>
            </a:extLst>
          </p:cNvPr>
          <p:cNvSpPr/>
          <p:nvPr/>
        </p:nvSpPr>
        <p:spPr>
          <a:xfrm>
            <a:off x="3399693" y="1536700"/>
            <a:ext cx="6096000" cy="1077218"/>
          </a:xfrm>
          <a:prstGeom prst="rect">
            <a:avLst/>
          </a:prstGeom>
          <a:ln w="38100">
            <a:solidFill>
              <a:schemeClr val="accent1"/>
            </a:solidFill>
          </a:ln>
        </p:spPr>
        <p:txBody>
          <a:bodyPr>
            <a:spAutoFit/>
          </a:bodyPr>
          <a:lstStyle/>
          <a:p>
            <a:r>
              <a:rPr lang="en-US" dirty="0"/>
              <a:t>With the use of </a:t>
            </a:r>
            <a:r>
              <a:rPr lang="en-US" sz="2800" b="1" dirty="0"/>
              <a:t>cardboard</a:t>
            </a:r>
            <a:r>
              <a:rPr lang="en-US" dirty="0"/>
              <a:t>, lamps, old radios, oratories, pictures hung on the wall or on a panel, columns, etc. can be improvised.</a:t>
            </a:r>
            <a:endParaRPr lang="pt-PT" dirty="0"/>
          </a:p>
        </p:txBody>
      </p:sp>
      <p:sp>
        <p:nvSpPr>
          <p:cNvPr id="7" name="Retângulo 6">
            <a:extLst>
              <a:ext uri="{FF2B5EF4-FFF2-40B4-BE49-F238E27FC236}">
                <a16:creationId xmlns:a16="http://schemas.microsoft.com/office/drawing/2014/main" id="{4F3B4DDB-8400-4D7C-B0BC-7FD114C85493}"/>
              </a:ext>
            </a:extLst>
          </p:cNvPr>
          <p:cNvSpPr/>
          <p:nvPr/>
        </p:nvSpPr>
        <p:spPr>
          <a:xfrm>
            <a:off x="3399700" y="5166666"/>
            <a:ext cx="6096000" cy="923330"/>
          </a:xfrm>
          <a:prstGeom prst="rect">
            <a:avLst/>
          </a:prstGeom>
          <a:ln w="38100">
            <a:solidFill>
              <a:schemeClr val="accent1"/>
            </a:solidFill>
          </a:ln>
        </p:spPr>
        <p:txBody>
          <a:bodyPr>
            <a:spAutoFit/>
          </a:bodyPr>
          <a:lstStyle/>
          <a:p>
            <a:r>
              <a:rPr lang="en-US" dirty="0"/>
              <a:t>A beam can be imitated with cardboard folded into its own shape, streaked with brown crayons to imitate wood fibers, and painted with varnish.</a:t>
            </a:r>
            <a:endParaRPr lang="pt-PT" dirty="0"/>
          </a:p>
        </p:txBody>
      </p:sp>
    </p:spTree>
    <p:extLst>
      <p:ext uri="{BB962C8B-B14F-4D97-AF65-F5344CB8AC3E}">
        <p14:creationId xmlns:p14="http://schemas.microsoft.com/office/powerpoint/2010/main" val="106694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373B5AD-CD32-487A-983C-8EEC0D4DE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84" y="2980887"/>
            <a:ext cx="2283656" cy="17127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A594E8A-872A-4FC2-8B84-426FB9F7E5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84" y="4959452"/>
            <a:ext cx="2283657" cy="15429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m para papel machê">
            <a:extLst>
              <a:ext uri="{FF2B5EF4-FFF2-40B4-BE49-F238E27FC236}">
                <a16:creationId xmlns:a16="http://schemas.microsoft.com/office/drawing/2014/main" id="{D6CF0870-2DDB-4D5D-98AD-17E73F72E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706" y="3598259"/>
            <a:ext cx="1739704" cy="17397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m para papel machê">
            <a:extLst>
              <a:ext uri="{FF2B5EF4-FFF2-40B4-BE49-F238E27FC236}">
                <a16:creationId xmlns:a16="http://schemas.microsoft.com/office/drawing/2014/main" id="{7769536F-7811-47CF-82AC-A471ACF297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775" y="1709731"/>
            <a:ext cx="1940950" cy="1448247"/>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B330FBFD-C91D-4D29-B1F0-632F0FD53094}"/>
              </a:ext>
            </a:extLst>
          </p:cNvPr>
          <p:cNvSpPr/>
          <p:nvPr/>
        </p:nvSpPr>
        <p:spPr>
          <a:xfrm>
            <a:off x="465184" y="777449"/>
            <a:ext cx="6166303" cy="584775"/>
          </a:xfrm>
          <a:prstGeom prst="rect">
            <a:avLst/>
          </a:prstGeom>
          <a:solidFill>
            <a:schemeClr val="accent4"/>
          </a:solidFill>
        </p:spPr>
        <p:txBody>
          <a:bodyPr wrap="none">
            <a:spAutoFit/>
          </a:bodyPr>
          <a:lstStyle/>
          <a:p>
            <a:r>
              <a:rPr lang="en-US" sz="3200" dirty="0"/>
              <a:t>CREATE OBJECTS FOR A SCENERY</a:t>
            </a:r>
            <a:endParaRPr lang="pt-PT" sz="3200" dirty="0"/>
          </a:p>
        </p:txBody>
      </p:sp>
      <p:sp>
        <p:nvSpPr>
          <p:cNvPr id="4" name="Retângulo 3">
            <a:extLst>
              <a:ext uri="{FF2B5EF4-FFF2-40B4-BE49-F238E27FC236}">
                <a16:creationId xmlns:a16="http://schemas.microsoft.com/office/drawing/2014/main" id="{BA6C6189-573D-465E-8DD1-418DFD020C1F}"/>
              </a:ext>
            </a:extLst>
          </p:cNvPr>
          <p:cNvSpPr/>
          <p:nvPr/>
        </p:nvSpPr>
        <p:spPr>
          <a:xfrm>
            <a:off x="3559281" y="1709731"/>
            <a:ext cx="6096000" cy="738664"/>
          </a:xfrm>
          <a:prstGeom prst="rect">
            <a:avLst/>
          </a:prstGeom>
          <a:ln w="38100">
            <a:solidFill>
              <a:schemeClr val="accent1"/>
            </a:solidFill>
          </a:ln>
        </p:spPr>
        <p:txBody>
          <a:bodyPr>
            <a:spAutoFit/>
          </a:bodyPr>
          <a:lstStyle/>
          <a:p>
            <a:r>
              <a:rPr lang="en-US" dirty="0"/>
              <a:t>Painted </a:t>
            </a:r>
            <a:r>
              <a:rPr lang="en-US" sz="2400" b="1" dirty="0"/>
              <a:t>papier-</a:t>
            </a:r>
            <a:r>
              <a:rPr lang="en-US" sz="2400" b="1" dirty="0" err="1"/>
              <a:t>mache</a:t>
            </a:r>
            <a:r>
              <a:rPr lang="en-US" dirty="0"/>
              <a:t> can be modeled to imitate rocks, vases, artificial plants…</a:t>
            </a:r>
            <a:endParaRPr lang="pt-PT" dirty="0"/>
          </a:p>
        </p:txBody>
      </p:sp>
      <p:sp>
        <p:nvSpPr>
          <p:cNvPr id="5" name="Retângulo 4">
            <a:extLst>
              <a:ext uri="{FF2B5EF4-FFF2-40B4-BE49-F238E27FC236}">
                <a16:creationId xmlns:a16="http://schemas.microsoft.com/office/drawing/2014/main" id="{04CEEFC5-CD8D-4936-8D24-6E333C577364}"/>
              </a:ext>
            </a:extLst>
          </p:cNvPr>
          <p:cNvSpPr/>
          <p:nvPr/>
        </p:nvSpPr>
        <p:spPr>
          <a:xfrm>
            <a:off x="3559281" y="2615854"/>
            <a:ext cx="7009959" cy="4108817"/>
          </a:xfrm>
          <a:prstGeom prst="rect">
            <a:avLst/>
          </a:prstGeom>
          <a:ln w="38100">
            <a:solidFill>
              <a:schemeClr val="accent1"/>
            </a:solidFill>
          </a:ln>
        </p:spPr>
        <p:txBody>
          <a:bodyPr wrap="square">
            <a:spAutoFit/>
          </a:bodyPr>
          <a:lstStyle/>
          <a:p>
            <a:pPr marL="342900" indent="-342900">
              <a:buAutoNum type="arabicPeriod"/>
            </a:pPr>
            <a:r>
              <a:rPr lang="en-US" dirty="0"/>
              <a:t>To make the dough, tear a sheet of newspaper into thin strips, place it in a bowl of water and leave it for a day.</a:t>
            </a:r>
          </a:p>
          <a:p>
            <a:pPr marL="342900" indent="-342900">
              <a:buAutoNum type="arabicPeriod"/>
            </a:pPr>
            <a:endParaRPr lang="en-US" sz="900" dirty="0"/>
          </a:p>
          <a:p>
            <a:r>
              <a:rPr lang="en-US" dirty="0"/>
              <a:t>2. Smash the newspaper and squeeze it in piles to remove all the water, remove the moist balls.</a:t>
            </a:r>
          </a:p>
          <a:p>
            <a:endParaRPr lang="en-US" sz="900" dirty="0"/>
          </a:p>
          <a:p>
            <a:pPr marL="342900" indent="-342900">
              <a:buAutoNum type="arabicPeriod" startAt="3"/>
            </a:pPr>
            <a:r>
              <a:rPr lang="en-US" dirty="0"/>
              <a:t>Add the white glue and knead until the glue is incorporated into the newspaper, knead very well and it will be ready.</a:t>
            </a:r>
          </a:p>
          <a:p>
            <a:pPr marL="342900" indent="-342900">
              <a:buAutoNum type="arabicPeriod" startAt="3"/>
            </a:pPr>
            <a:endParaRPr lang="en-US" sz="900" dirty="0"/>
          </a:p>
          <a:p>
            <a:r>
              <a:rPr lang="en-US" dirty="0"/>
              <a:t> 4. The dough should be used on the day it was made or stored in the refrigerator.</a:t>
            </a:r>
          </a:p>
          <a:p>
            <a:endParaRPr lang="en-US" sz="900" dirty="0"/>
          </a:p>
          <a:p>
            <a:r>
              <a:rPr lang="en-US" dirty="0"/>
              <a:t>5. After the object is done it should dry for two days.</a:t>
            </a:r>
          </a:p>
          <a:p>
            <a:endParaRPr lang="en-US" sz="900" dirty="0"/>
          </a:p>
          <a:p>
            <a:r>
              <a:rPr lang="en-US" dirty="0"/>
              <a:t>6. To paint use acrylic paints.</a:t>
            </a:r>
          </a:p>
          <a:p>
            <a:endParaRPr lang="en-US" sz="900" dirty="0"/>
          </a:p>
          <a:p>
            <a:r>
              <a:rPr lang="en-US" dirty="0"/>
              <a:t>7. Once ready, apply a matte or shiny spray varnish to finish.</a:t>
            </a:r>
            <a:endParaRPr lang="pt-PT" dirty="0"/>
          </a:p>
        </p:txBody>
      </p:sp>
    </p:spTree>
    <p:extLst>
      <p:ext uri="{BB962C8B-B14F-4D97-AF65-F5344CB8AC3E}">
        <p14:creationId xmlns:p14="http://schemas.microsoft.com/office/powerpoint/2010/main" val="423289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29DF46F-C05C-4CC9-8010-502150883D22}"/>
              </a:ext>
            </a:extLst>
          </p:cNvPr>
          <p:cNvSpPr/>
          <p:nvPr/>
        </p:nvSpPr>
        <p:spPr>
          <a:xfrm>
            <a:off x="259830" y="690142"/>
            <a:ext cx="2949397" cy="584775"/>
          </a:xfrm>
          <a:prstGeom prst="rect">
            <a:avLst/>
          </a:prstGeom>
          <a:solidFill>
            <a:schemeClr val="accent4"/>
          </a:solidFill>
        </p:spPr>
        <p:txBody>
          <a:bodyPr wrap="none">
            <a:spAutoFit/>
          </a:bodyPr>
          <a:lstStyle/>
          <a:p>
            <a:r>
              <a:rPr lang="pt-PT" sz="3200" dirty="0"/>
              <a:t>CARES TO TAKE</a:t>
            </a:r>
          </a:p>
        </p:txBody>
      </p:sp>
      <p:sp>
        <p:nvSpPr>
          <p:cNvPr id="9" name="Retângulo 8">
            <a:extLst>
              <a:ext uri="{FF2B5EF4-FFF2-40B4-BE49-F238E27FC236}">
                <a16:creationId xmlns:a16="http://schemas.microsoft.com/office/drawing/2014/main" id="{00C6CC21-70A6-405C-9302-6FE7C1618F68}"/>
              </a:ext>
            </a:extLst>
          </p:cNvPr>
          <p:cNvSpPr/>
          <p:nvPr/>
        </p:nvSpPr>
        <p:spPr>
          <a:xfrm>
            <a:off x="259830" y="1432417"/>
            <a:ext cx="9267842" cy="646331"/>
          </a:xfrm>
          <a:prstGeom prst="rect">
            <a:avLst/>
          </a:prstGeom>
          <a:ln w="38100">
            <a:solidFill>
              <a:schemeClr val="accent1"/>
            </a:solidFill>
          </a:ln>
        </p:spPr>
        <p:txBody>
          <a:bodyPr wrap="square">
            <a:spAutoFit/>
          </a:bodyPr>
          <a:lstStyle/>
          <a:p>
            <a:r>
              <a:rPr lang="en-US" dirty="0"/>
              <a:t>Any structure in which an actor must sit or walk on it must be firm enough that it does not collapse and hurt people.</a:t>
            </a:r>
            <a:endParaRPr lang="pt-PT" dirty="0"/>
          </a:p>
        </p:txBody>
      </p:sp>
      <p:sp>
        <p:nvSpPr>
          <p:cNvPr id="10" name="Retângulo 9">
            <a:extLst>
              <a:ext uri="{FF2B5EF4-FFF2-40B4-BE49-F238E27FC236}">
                <a16:creationId xmlns:a16="http://schemas.microsoft.com/office/drawing/2014/main" id="{9B311B4E-898C-45D8-B5F1-CBA7B0291D2F}"/>
              </a:ext>
            </a:extLst>
          </p:cNvPr>
          <p:cNvSpPr/>
          <p:nvPr/>
        </p:nvSpPr>
        <p:spPr>
          <a:xfrm>
            <a:off x="259830" y="2363116"/>
            <a:ext cx="9267842" cy="920580"/>
          </a:xfrm>
          <a:prstGeom prst="rect">
            <a:avLst/>
          </a:prstGeom>
          <a:ln w="38100">
            <a:solidFill>
              <a:schemeClr val="accent1"/>
            </a:solidFill>
          </a:ln>
        </p:spPr>
        <p:txBody>
          <a:bodyPr wrap="square">
            <a:spAutoFit/>
          </a:bodyPr>
          <a:lstStyle/>
          <a:p>
            <a:r>
              <a:rPr lang="en-US" dirty="0"/>
              <a:t>It is necessary to keep at hand a reserve of the materials most used in the assemblies: staples, nails, spray paint, etc. so that the assembly can be done without delay, in the creation phase or in the reassembly between one act and another.</a:t>
            </a:r>
            <a:endParaRPr lang="pt-PT" dirty="0"/>
          </a:p>
        </p:txBody>
      </p:sp>
      <p:sp>
        <p:nvSpPr>
          <p:cNvPr id="11" name="Retângulo 10">
            <a:extLst>
              <a:ext uri="{FF2B5EF4-FFF2-40B4-BE49-F238E27FC236}">
                <a16:creationId xmlns:a16="http://schemas.microsoft.com/office/drawing/2014/main" id="{3114E1FC-46C7-4F2A-B07E-AE7284EB89D5}"/>
              </a:ext>
            </a:extLst>
          </p:cNvPr>
          <p:cNvSpPr/>
          <p:nvPr/>
        </p:nvSpPr>
        <p:spPr>
          <a:xfrm>
            <a:off x="259830" y="3554494"/>
            <a:ext cx="10083384" cy="646331"/>
          </a:xfrm>
          <a:prstGeom prst="rect">
            <a:avLst/>
          </a:prstGeom>
          <a:ln w="38100">
            <a:solidFill>
              <a:schemeClr val="accent1"/>
            </a:solidFill>
          </a:ln>
        </p:spPr>
        <p:txBody>
          <a:bodyPr wrap="square">
            <a:spAutoFit/>
          </a:bodyPr>
          <a:lstStyle/>
          <a:p>
            <a:r>
              <a:rPr lang="en-US" dirty="0"/>
              <a:t>The pedagogical play uses volunteers, which represents a risk. The use of electric saws, powerful staplers, and other tools requires some prior training in the correct and safe handling.</a:t>
            </a:r>
            <a:endParaRPr lang="pt-PT" dirty="0"/>
          </a:p>
        </p:txBody>
      </p:sp>
      <p:sp>
        <p:nvSpPr>
          <p:cNvPr id="12" name="Retângulo 11">
            <a:extLst>
              <a:ext uri="{FF2B5EF4-FFF2-40B4-BE49-F238E27FC236}">
                <a16:creationId xmlns:a16="http://schemas.microsoft.com/office/drawing/2014/main" id="{3C24CE76-B9DF-4E79-8692-9A57C77C380A}"/>
              </a:ext>
            </a:extLst>
          </p:cNvPr>
          <p:cNvSpPr/>
          <p:nvPr/>
        </p:nvSpPr>
        <p:spPr>
          <a:xfrm>
            <a:off x="259830" y="4536421"/>
            <a:ext cx="10083384" cy="923330"/>
          </a:xfrm>
          <a:prstGeom prst="rect">
            <a:avLst/>
          </a:prstGeom>
          <a:ln w="38100">
            <a:solidFill>
              <a:schemeClr val="accent1"/>
            </a:solidFill>
          </a:ln>
        </p:spPr>
        <p:txBody>
          <a:bodyPr wrap="square">
            <a:spAutoFit/>
          </a:bodyPr>
          <a:lstStyle/>
          <a:p>
            <a:r>
              <a:rPr lang="en-US" dirty="0"/>
              <a:t>The representation made in the classroom or in the school auditorium does not normally have lighting resources beyond the basic system. Improvising a system can be risky and cause a fire. An electrician's opinion should be sought.</a:t>
            </a:r>
            <a:endParaRPr lang="pt-PT" dirty="0"/>
          </a:p>
        </p:txBody>
      </p:sp>
      <p:sp>
        <p:nvSpPr>
          <p:cNvPr id="13" name="Retângulo 12">
            <a:extLst>
              <a:ext uri="{FF2B5EF4-FFF2-40B4-BE49-F238E27FC236}">
                <a16:creationId xmlns:a16="http://schemas.microsoft.com/office/drawing/2014/main" id="{90A89B1F-2536-4C9F-BE82-EF0F9862A83B}"/>
              </a:ext>
            </a:extLst>
          </p:cNvPr>
          <p:cNvSpPr/>
          <p:nvPr/>
        </p:nvSpPr>
        <p:spPr>
          <a:xfrm>
            <a:off x="259830" y="5795347"/>
            <a:ext cx="7196969" cy="369332"/>
          </a:xfrm>
          <a:prstGeom prst="rect">
            <a:avLst/>
          </a:prstGeom>
          <a:ln w="57150">
            <a:solidFill>
              <a:schemeClr val="accent1"/>
            </a:solidFill>
          </a:ln>
        </p:spPr>
        <p:txBody>
          <a:bodyPr wrap="square">
            <a:spAutoFit/>
          </a:bodyPr>
          <a:lstStyle/>
          <a:p>
            <a:r>
              <a:rPr lang="en-US" dirty="0"/>
              <a:t>Any risk of fire must be avoided: fireworks, lighted candles, etc.</a:t>
            </a:r>
            <a:endParaRPr lang="pt-PT" dirty="0"/>
          </a:p>
        </p:txBody>
      </p:sp>
    </p:spTree>
    <p:extLst>
      <p:ext uri="{BB962C8B-B14F-4D97-AF65-F5344CB8AC3E}">
        <p14:creationId xmlns:p14="http://schemas.microsoft.com/office/powerpoint/2010/main" val="177258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D225531-E0FA-4207-86CD-7200916E6C1A}"/>
              </a:ext>
            </a:extLst>
          </p:cNvPr>
          <p:cNvSpPr/>
          <p:nvPr/>
        </p:nvSpPr>
        <p:spPr>
          <a:xfrm>
            <a:off x="851418" y="740284"/>
            <a:ext cx="3397853" cy="584775"/>
          </a:xfrm>
          <a:prstGeom prst="rect">
            <a:avLst/>
          </a:prstGeom>
          <a:solidFill>
            <a:schemeClr val="accent4"/>
          </a:solidFill>
        </p:spPr>
        <p:txBody>
          <a:bodyPr wrap="none">
            <a:spAutoFit/>
          </a:bodyPr>
          <a:lstStyle/>
          <a:p>
            <a:r>
              <a:rPr lang="pt-PT" sz="3200" dirty="0"/>
              <a:t>PRACTICAL WORK</a:t>
            </a:r>
          </a:p>
        </p:txBody>
      </p:sp>
      <p:sp>
        <p:nvSpPr>
          <p:cNvPr id="4" name="Retângulo 3">
            <a:extLst>
              <a:ext uri="{FF2B5EF4-FFF2-40B4-BE49-F238E27FC236}">
                <a16:creationId xmlns:a16="http://schemas.microsoft.com/office/drawing/2014/main" id="{68A53AD1-6E06-4401-A25A-1B13353D61E8}"/>
              </a:ext>
            </a:extLst>
          </p:cNvPr>
          <p:cNvSpPr/>
          <p:nvPr/>
        </p:nvSpPr>
        <p:spPr>
          <a:xfrm>
            <a:off x="1852245" y="1739947"/>
            <a:ext cx="7010401" cy="830997"/>
          </a:xfrm>
          <a:prstGeom prst="rect">
            <a:avLst/>
          </a:prstGeom>
          <a:ln w="38100">
            <a:solidFill>
              <a:schemeClr val="accent1"/>
            </a:solidFill>
          </a:ln>
        </p:spPr>
        <p:txBody>
          <a:bodyPr wrap="square">
            <a:spAutoFit/>
          </a:bodyPr>
          <a:lstStyle/>
          <a:p>
            <a:r>
              <a:rPr lang="en-US" sz="2400" dirty="0"/>
              <a:t>Paint a butterfly, a bird, a fish or a flower to use as an adornment in the piece “Water… water…”.</a:t>
            </a:r>
            <a:endParaRPr lang="pt-PT" sz="2400" dirty="0"/>
          </a:p>
        </p:txBody>
      </p:sp>
      <p:sp>
        <p:nvSpPr>
          <p:cNvPr id="5" name="Retângulo 4">
            <a:extLst>
              <a:ext uri="{FF2B5EF4-FFF2-40B4-BE49-F238E27FC236}">
                <a16:creationId xmlns:a16="http://schemas.microsoft.com/office/drawing/2014/main" id="{984EE5F2-1616-4685-82A1-519F8305942F}"/>
              </a:ext>
            </a:extLst>
          </p:cNvPr>
          <p:cNvSpPr/>
          <p:nvPr/>
        </p:nvSpPr>
        <p:spPr>
          <a:xfrm>
            <a:off x="1852244" y="2931010"/>
            <a:ext cx="7010401" cy="461665"/>
          </a:xfrm>
          <a:prstGeom prst="rect">
            <a:avLst/>
          </a:prstGeom>
          <a:ln w="38100">
            <a:solidFill>
              <a:schemeClr val="accent1"/>
            </a:solidFill>
          </a:ln>
        </p:spPr>
        <p:txBody>
          <a:bodyPr wrap="square">
            <a:spAutoFit/>
          </a:bodyPr>
          <a:lstStyle/>
          <a:p>
            <a:r>
              <a:rPr lang="en-US" sz="2400" dirty="0"/>
              <a:t>Use a cardboard cutout with a skewer stick</a:t>
            </a:r>
            <a:r>
              <a:rPr lang="en-US" dirty="0"/>
              <a:t>.</a:t>
            </a:r>
            <a:endParaRPr lang="pt-PT" dirty="0"/>
          </a:p>
        </p:txBody>
      </p:sp>
      <p:sp>
        <p:nvSpPr>
          <p:cNvPr id="6" name="Retângulo 5">
            <a:extLst>
              <a:ext uri="{FF2B5EF4-FFF2-40B4-BE49-F238E27FC236}">
                <a16:creationId xmlns:a16="http://schemas.microsoft.com/office/drawing/2014/main" id="{6749496F-C311-4556-8DFF-89E2DB6023CD}"/>
              </a:ext>
            </a:extLst>
          </p:cNvPr>
          <p:cNvSpPr/>
          <p:nvPr/>
        </p:nvSpPr>
        <p:spPr>
          <a:xfrm>
            <a:off x="1852244" y="3752741"/>
            <a:ext cx="7010401" cy="461665"/>
          </a:xfrm>
          <a:prstGeom prst="rect">
            <a:avLst/>
          </a:prstGeom>
          <a:ln w="38100">
            <a:solidFill>
              <a:schemeClr val="accent1"/>
            </a:solidFill>
          </a:ln>
        </p:spPr>
        <p:txBody>
          <a:bodyPr wrap="square">
            <a:spAutoFit/>
          </a:bodyPr>
          <a:lstStyle/>
          <a:p>
            <a:r>
              <a:rPr lang="en-US" sz="2400" dirty="0"/>
              <a:t>Paint with acrylic paint using your creativity.</a:t>
            </a:r>
            <a:endParaRPr lang="pt-PT" sz="2400" dirty="0"/>
          </a:p>
        </p:txBody>
      </p:sp>
      <p:sp>
        <p:nvSpPr>
          <p:cNvPr id="7" name="Retângulo 6">
            <a:extLst>
              <a:ext uri="{FF2B5EF4-FFF2-40B4-BE49-F238E27FC236}">
                <a16:creationId xmlns:a16="http://schemas.microsoft.com/office/drawing/2014/main" id="{6FD3B3F0-4D16-4F87-ABE8-FE220C30DE2B}"/>
              </a:ext>
            </a:extLst>
          </p:cNvPr>
          <p:cNvSpPr/>
          <p:nvPr/>
        </p:nvSpPr>
        <p:spPr>
          <a:xfrm>
            <a:off x="1820898" y="5292764"/>
            <a:ext cx="7041747" cy="461665"/>
          </a:xfrm>
          <a:prstGeom prst="rect">
            <a:avLst/>
          </a:prstGeom>
          <a:solidFill>
            <a:schemeClr val="accent4"/>
          </a:solidFill>
          <a:ln w="38100">
            <a:solidFill>
              <a:schemeClr val="accent1"/>
            </a:solidFill>
          </a:ln>
        </p:spPr>
        <p:txBody>
          <a:bodyPr wrap="square">
            <a:spAutoFit/>
          </a:bodyPr>
          <a:lstStyle/>
          <a:p>
            <a:pPr algn="ctr"/>
            <a:r>
              <a:rPr lang="en-US" sz="2400" dirty="0"/>
              <a:t>Thank you for your participation</a:t>
            </a:r>
            <a:endParaRPr lang="pt-PT" sz="2400" dirty="0"/>
          </a:p>
        </p:txBody>
      </p:sp>
    </p:spTree>
    <p:extLst>
      <p:ext uri="{BB962C8B-B14F-4D97-AF65-F5344CB8AC3E}">
        <p14:creationId xmlns:p14="http://schemas.microsoft.com/office/powerpoint/2010/main" val="272763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4F9F3244-FDA9-4F70-9E28-D6350AA227FB}"/>
              </a:ext>
            </a:extLst>
          </p:cNvPr>
          <p:cNvSpPr/>
          <p:nvPr/>
        </p:nvSpPr>
        <p:spPr>
          <a:xfrm>
            <a:off x="616059" y="703386"/>
            <a:ext cx="1930193" cy="604909"/>
          </a:xfrm>
          <a:prstGeom prst="rect">
            <a:avLst/>
          </a:prstGeom>
          <a:solidFill>
            <a:schemeClr val="accent4"/>
          </a:solidFill>
        </p:spPr>
        <p:txBody>
          <a:bodyPr wrap="square">
            <a:spAutoFit/>
          </a:bodyPr>
          <a:lstStyle/>
          <a:p>
            <a:r>
              <a:rPr lang="pt-PT" sz="3200" dirty="0">
                <a:solidFill>
                  <a:schemeClr val="accent2">
                    <a:lumMod val="50000"/>
                  </a:schemeClr>
                </a:solidFill>
              </a:rPr>
              <a:t>THEATER</a:t>
            </a:r>
          </a:p>
        </p:txBody>
      </p:sp>
      <p:pic>
        <p:nvPicPr>
          <p:cNvPr id="6" name="Imagem 5">
            <a:extLst>
              <a:ext uri="{FF2B5EF4-FFF2-40B4-BE49-F238E27FC236}">
                <a16:creationId xmlns:a16="http://schemas.microsoft.com/office/drawing/2014/main" id="{C899BB0E-4E31-4299-8862-1FCA9FB19147}"/>
              </a:ext>
            </a:extLst>
          </p:cNvPr>
          <p:cNvPicPr>
            <a:picLocks noChangeAspect="1"/>
          </p:cNvPicPr>
          <p:nvPr/>
        </p:nvPicPr>
        <p:blipFill>
          <a:blip r:embed="rId2"/>
          <a:stretch>
            <a:fillRect/>
          </a:stretch>
        </p:blipFill>
        <p:spPr>
          <a:xfrm>
            <a:off x="616059" y="1512778"/>
            <a:ext cx="3421369" cy="2421053"/>
          </a:xfrm>
          <a:prstGeom prst="rect">
            <a:avLst/>
          </a:prstGeom>
        </p:spPr>
      </p:pic>
      <p:sp>
        <p:nvSpPr>
          <p:cNvPr id="4" name="Retângulo 3">
            <a:extLst>
              <a:ext uri="{FF2B5EF4-FFF2-40B4-BE49-F238E27FC236}">
                <a16:creationId xmlns:a16="http://schemas.microsoft.com/office/drawing/2014/main" id="{376C35A4-6FEA-48DA-8346-326982CBE8BF}"/>
              </a:ext>
            </a:extLst>
          </p:cNvPr>
          <p:cNvSpPr/>
          <p:nvPr/>
        </p:nvSpPr>
        <p:spPr>
          <a:xfrm>
            <a:off x="4420919" y="1512778"/>
            <a:ext cx="4790051" cy="923330"/>
          </a:xfrm>
          <a:prstGeom prst="rect">
            <a:avLst/>
          </a:prstGeom>
          <a:ln w="38100">
            <a:solidFill>
              <a:schemeClr val="accent1"/>
            </a:solidFill>
          </a:ln>
        </p:spPr>
        <p:txBody>
          <a:bodyPr wrap="square">
            <a:spAutoFit/>
          </a:bodyPr>
          <a:lstStyle/>
          <a:p>
            <a:r>
              <a:rPr lang="en-US" dirty="0"/>
              <a:t>Theater is an art form in which an actor or group of actors interpret a story for the audience in a certain place.</a:t>
            </a:r>
            <a:endParaRPr lang="pt-PT" dirty="0"/>
          </a:p>
        </p:txBody>
      </p:sp>
      <p:sp>
        <p:nvSpPr>
          <p:cNvPr id="9" name="Retângulo 8">
            <a:extLst>
              <a:ext uri="{FF2B5EF4-FFF2-40B4-BE49-F238E27FC236}">
                <a16:creationId xmlns:a16="http://schemas.microsoft.com/office/drawing/2014/main" id="{701541E8-0E93-411B-8424-A65B46CA1B09}"/>
              </a:ext>
            </a:extLst>
          </p:cNvPr>
          <p:cNvSpPr/>
          <p:nvPr/>
        </p:nvSpPr>
        <p:spPr>
          <a:xfrm>
            <a:off x="595679" y="4311153"/>
            <a:ext cx="8615291" cy="646331"/>
          </a:xfrm>
          <a:prstGeom prst="rect">
            <a:avLst/>
          </a:prstGeom>
          <a:ln w="38100">
            <a:solidFill>
              <a:schemeClr val="accent1"/>
            </a:solidFill>
          </a:ln>
        </p:spPr>
        <p:txBody>
          <a:bodyPr wrap="square">
            <a:spAutoFit/>
          </a:bodyPr>
          <a:lstStyle/>
          <a:p>
            <a:r>
              <a:rPr lang="en-US" dirty="0"/>
              <a:t>With the help of playwrights or improvised situations, directors and technicians, the show aims to present a situation and arouse feelings in the audience.</a:t>
            </a:r>
            <a:endParaRPr lang="pt-PT" dirty="0"/>
          </a:p>
        </p:txBody>
      </p:sp>
      <p:grpSp>
        <p:nvGrpSpPr>
          <p:cNvPr id="12" name="Agrupar 11">
            <a:extLst>
              <a:ext uri="{FF2B5EF4-FFF2-40B4-BE49-F238E27FC236}">
                <a16:creationId xmlns:a16="http://schemas.microsoft.com/office/drawing/2014/main" id="{065F8134-92F9-40DA-B432-66E92A057FE7}"/>
              </a:ext>
            </a:extLst>
          </p:cNvPr>
          <p:cNvGrpSpPr/>
          <p:nvPr/>
        </p:nvGrpSpPr>
        <p:grpSpPr>
          <a:xfrm>
            <a:off x="4477191" y="2818020"/>
            <a:ext cx="1111348" cy="1045645"/>
            <a:chOff x="6419707" y="2038949"/>
            <a:chExt cx="1111348" cy="1045645"/>
          </a:xfrm>
        </p:grpSpPr>
        <p:sp>
          <p:nvSpPr>
            <p:cNvPr id="10" name="Oval 9">
              <a:extLst>
                <a:ext uri="{FF2B5EF4-FFF2-40B4-BE49-F238E27FC236}">
                  <a16:creationId xmlns:a16="http://schemas.microsoft.com/office/drawing/2014/main" id="{9326E67B-E9E6-401D-BD03-1B30DDFC038B}"/>
                </a:ext>
              </a:extLst>
            </p:cNvPr>
            <p:cNvSpPr/>
            <p:nvPr/>
          </p:nvSpPr>
          <p:spPr>
            <a:xfrm>
              <a:off x="6419707" y="2038949"/>
              <a:ext cx="1111348" cy="1045645"/>
            </a:xfrm>
            <a:prstGeom prst="ellipse">
              <a:avLst/>
            </a:prstGeom>
            <a:solidFill>
              <a:schemeClr val="accent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 name="CaixaDeTexto 10">
              <a:extLst>
                <a:ext uri="{FF2B5EF4-FFF2-40B4-BE49-F238E27FC236}">
                  <a16:creationId xmlns:a16="http://schemas.microsoft.com/office/drawing/2014/main" id="{A49ED09B-D1E1-4622-AD50-570F5BA8264E}"/>
                </a:ext>
              </a:extLst>
            </p:cNvPr>
            <p:cNvSpPr txBox="1"/>
            <p:nvPr/>
          </p:nvSpPr>
          <p:spPr>
            <a:xfrm>
              <a:off x="6504113" y="2348970"/>
              <a:ext cx="998806" cy="369332"/>
            </a:xfrm>
            <a:prstGeom prst="rect">
              <a:avLst/>
            </a:prstGeom>
            <a:noFill/>
          </p:spPr>
          <p:txBody>
            <a:bodyPr wrap="square" rtlCol="0">
              <a:spAutoFit/>
            </a:bodyPr>
            <a:lstStyle/>
            <a:p>
              <a:r>
                <a:rPr lang="pt-PT" dirty="0"/>
                <a:t> STORY</a:t>
              </a:r>
            </a:p>
          </p:txBody>
        </p:sp>
      </p:grpSp>
      <p:grpSp>
        <p:nvGrpSpPr>
          <p:cNvPr id="13" name="Agrupar 12">
            <a:extLst>
              <a:ext uri="{FF2B5EF4-FFF2-40B4-BE49-F238E27FC236}">
                <a16:creationId xmlns:a16="http://schemas.microsoft.com/office/drawing/2014/main" id="{872C132E-1308-421C-9030-4F6B4F7722F1}"/>
              </a:ext>
            </a:extLst>
          </p:cNvPr>
          <p:cNvGrpSpPr/>
          <p:nvPr/>
        </p:nvGrpSpPr>
        <p:grpSpPr>
          <a:xfrm>
            <a:off x="6260270" y="2902505"/>
            <a:ext cx="1111348" cy="1045645"/>
            <a:chOff x="6419707" y="2038949"/>
            <a:chExt cx="1111348" cy="1045645"/>
          </a:xfrm>
        </p:grpSpPr>
        <p:sp>
          <p:nvSpPr>
            <p:cNvPr id="14" name="Oval 13">
              <a:extLst>
                <a:ext uri="{FF2B5EF4-FFF2-40B4-BE49-F238E27FC236}">
                  <a16:creationId xmlns:a16="http://schemas.microsoft.com/office/drawing/2014/main" id="{D16F5912-49A8-4609-AD48-1F021648689B}"/>
                </a:ext>
              </a:extLst>
            </p:cNvPr>
            <p:cNvSpPr/>
            <p:nvPr/>
          </p:nvSpPr>
          <p:spPr>
            <a:xfrm>
              <a:off x="6419707" y="2038949"/>
              <a:ext cx="1111348" cy="1045645"/>
            </a:xfrm>
            <a:prstGeom prst="ellipse">
              <a:avLst/>
            </a:prstGeom>
            <a:solidFill>
              <a:schemeClr val="accent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CaixaDeTexto 14">
              <a:extLst>
                <a:ext uri="{FF2B5EF4-FFF2-40B4-BE49-F238E27FC236}">
                  <a16:creationId xmlns:a16="http://schemas.microsoft.com/office/drawing/2014/main" id="{E11FF0F6-A594-43FC-8724-DA1E4B2211A4}"/>
                </a:ext>
              </a:extLst>
            </p:cNvPr>
            <p:cNvSpPr txBox="1"/>
            <p:nvPr/>
          </p:nvSpPr>
          <p:spPr>
            <a:xfrm>
              <a:off x="6504113" y="2348970"/>
              <a:ext cx="998806" cy="369332"/>
            </a:xfrm>
            <a:prstGeom prst="rect">
              <a:avLst/>
            </a:prstGeom>
            <a:noFill/>
          </p:spPr>
          <p:txBody>
            <a:bodyPr wrap="square" rtlCol="0">
              <a:spAutoFit/>
            </a:bodyPr>
            <a:lstStyle/>
            <a:p>
              <a:r>
                <a:rPr lang="pt-PT" dirty="0"/>
                <a:t>ACTORS</a:t>
              </a:r>
            </a:p>
          </p:txBody>
        </p:sp>
      </p:grpSp>
      <p:grpSp>
        <p:nvGrpSpPr>
          <p:cNvPr id="17" name="Agrupar 16">
            <a:extLst>
              <a:ext uri="{FF2B5EF4-FFF2-40B4-BE49-F238E27FC236}">
                <a16:creationId xmlns:a16="http://schemas.microsoft.com/office/drawing/2014/main" id="{42C200FA-3E9A-4E29-B48E-802E1C691D05}"/>
              </a:ext>
            </a:extLst>
          </p:cNvPr>
          <p:cNvGrpSpPr/>
          <p:nvPr/>
        </p:nvGrpSpPr>
        <p:grpSpPr>
          <a:xfrm>
            <a:off x="7958942" y="2818018"/>
            <a:ext cx="1349474" cy="1045645"/>
            <a:chOff x="6419707" y="2038949"/>
            <a:chExt cx="1349474" cy="1045645"/>
          </a:xfrm>
        </p:grpSpPr>
        <p:sp>
          <p:nvSpPr>
            <p:cNvPr id="18" name="Oval 17">
              <a:extLst>
                <a:ext uri="{FF2B5EF4-FFF2-40B4-BE49-F238E27FC236}">
                  <a16:creationId xmlns:a16="http://schemas.microsoft.com/office/drawing/2014/main" id="{289C93CC-EC0A-497E-B91B-206B6963E0E4}"/>
                </a:ext>
              </a:extLst>
            </p:cNvPr>
            <p:cNvSpPr/>
            <p:nvPr/>
          </p:nvSpPr>
          <p:spPr>
            <a:xfrm>
              <a:off x="6419707" y="2038949"/>
              <a:ext cx="1111348" cy="1045645"/>
            </a:xfrm>
            <a:prstGeom prst="ellipse">
              <a:avLst/>
            </a:prstGeom>
            <a:solidFill>
              <a:schemeClr val="accent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CaixaDeTexto 18">
              <a:extLst>
                <a:ext uri="{FF2B5EF4-FFF2-40B4-BE49-F238E27FC236}">
                  <a16:creationId xmlns:a16="http://schemas.microsoft.com/office/drawing/2014/main" id="{1ABE9CBE-3645-490A-B995-BA6E1A36CCC2}"/>
                </a:ext>
              </a:extLst>
            </p:cNvPr>
            <p:cNvSpPr txBox="1"/>
            <p:nvPr/>
          </p:nvSpPr>
          <p:spPr>
            <a:xfrm>
              <a:off x="6419707" y="2348970"/>
              <a:ext cx="1349474" cy="369334"/>
            </a:xfrm>
            <a:prstGeom prst="rect">
              <a:avLst/>
            </a:prstGeom>
            <a:noFill/>
          </p:spPr>
          <p:txBody>
            <a:bodyPr wrap="square" rtlCol="0">
              <a:spAutoFit/>
            </a:bodyPr>
            <a:lstStyle/>
            <a:p>
              <a:r>
                <a:rPr lang="pt-PT" dirty="0"/>
                <a:t>  PLACE</a:t>
              </a:r>
            </a:p>
          </p:txBody>
        </p:sp>
      </p:grpSp>
      <p:sp>
        <p:nvSpPr>
          <p:cNvPr id="21" name="Seta: Para Baixo 20">
            <a:extLst>
              <a:ext uri="{FF2B5EF4-FFF2-40B4-BE49-F238E27FC236}">
                <a16:creationId xmlns:a16="http://schemas.microsoft.com/office/drawing/2014/main" id="{B72B7BC2-0146-40F6-922A-5D389F2CF3B7}"/>
              </a:ext>
            </a:extLst>
          </p:cNvPr>
          <p:cNvSpPr/>
          <p:nvPr/>
        </p:nvSpPr>
        <p:spPr>
          <a:xfrm>
            <a:off x="4852554" y="2397556"/>
            <a:ext cx="289976" cy="577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2" name="Imagem 21">
            <a:extLst>
              <a:ext uri="{FF2B5EF4-FFF2-40B4-BE49-F238E27FC236}">
                <a16:creationId xmlns:a16="http://schemas.microsoft.com/office/drawing/2014/main" id="{C49247E3-1A70-49B3-94DE-C14EF8039F59}"/>
              </a:ext>
            </a:extLst>
          </p:cNvPr>
          <p:cNvPicPr>
            <a:picLocks noChangeAspect="1"/>
          </p:cNvPicPr>
          <p:nvPr/>
        </p:nvPicPr>
        <p:blipFill>
          <a:blip r:embed="rId3"/>
          <a:stretch>
            <a:fillRect/>
          </a:stretch>
        </p:blipFill>
        <p:spPr>
          <a:xfrm>
            <a:off x="6597647" y="2397556"/>
            <a:ext cx="347502" cy="603556"/>
          </a:xfrm>
          <a:prstGeom prst="rect">
            <a:avLst/>
          </a:prstGeom>
        </p:spPr>
      </p:pic>
      <p:pic>
        <p:nvPicPr>
          <p:cNvPr id="23" name="Imagem 22">
            <a:extLst>
              <a:ext uri="{FF2B5EF4-FFF2-40B4-BE49-F238E27FC236}">
                <a16:creationId xmlns:a16="http://schemas.microsoft.com/office/drawing/2014/main" id="{4EF3A211-3941-44B7-8EA0-5AB1E78B43B7}"/>
              </a:ext>
            </a:extLst>
          </p:cNvPr>
          <p:cNvPicPr>
            <a:picLocks noChangeAspect="1"/>
          </p:cNvPicPr>
          <p:nvPr/>
        </p:nvPicPr>
        <p:blipFill>
          <a:blip r:embed="rId3"/>
          <a:stretch>
            <a:fillRect/>
          </a:stretch>
        </p:blipFill>
        <p:spPr>
          <a:xfrm>
            <a:off x="8340865" y="2397556"/>
            <a:ext cx="347502" cy="603556"/>
          </a:xfrm>
          <a:prstGeom prst="rect">
            <a:avLst/>
          </a:prstGeom>
        </p:spPr>
      </p:pic>
      <p:grpSp>
        <p:nvGrpSpPr>
          <p:cNvPr id="25" name="Agrupar 24">
            <a:extLst>
              <a:ext uri="{FF2B5EF4-FFF2-40B4-BE49-F238E27FC236}">
                <a16:creationId xmlns:a16="http://schemas.microsoft.com/office/drawing/2014/main" id="{D7458D72-87AD-4AA5-B50C-E4CD780C2928}"/>
              </a:ext>
            </a:extLst>
          </p:cNvPr>
          <p:cNvGrpSpPr/>
          <p:nvPr/>
        </p:nvGrpSpPr>
        <p:grpSpPr>
          <a:xfrm>
            <a:off x="599134" y="5286053"/>
            <a:ext cx="1111348" cy="1045645"/>
            <a:chOff x="6419707" y="2038949"/>
            <a:chExt cx="1111348" cy="1045645"/>
          </a:xfrm>
        </p:grpSpPr>
        <p:sp>
          <p:nvSpPr>
            <p:cNvPr id="26" name="Oval 25">
              <a:extLst>
                <a:ext uri="{FF2B5EF4-FFF2-40B4-BE49-F238E27FC236}">
                  <a16:creationId xmlns:a16="http://schemas.microsoft.com/office/drawing/2014/main" id="{F783B404-E506-4602-A53C-F7DD1C09FD1E}"/>
                </a:ext>
              </a:extLst>
            </p:cNvPr>
            <p:cNvSpPr/>
            <p:nvPr/>
          </p:nvSpPr>
          <p:spPr>
            <a:xfrm>
              <a:off x="6419707" y="2038949"/>
              <a:ext cx="1111348" cy="1045645"/>
            </a:xfrm>
            <a:prstGeom prst="ellipse">
              <a:avLst/>
            </a:prstGeom>
            <a:solidFill>
              <a:schemeClr val="accent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CaixaDeTexto 26">
              <a:extLst>
                <a:ext uri="{FF2B5EF4-FFF2-40B4-BE49-F238E27FC236}">
                  <a16:creationId xmlns:a16="http://schemas.microsoft.com/office/drawing/2014/main" id="{5BBC5138-05F6-4FA4-9308-C0F6A311AB17}"/>
                </a:ext>
              </a:extLst>
            </p:cNvPr>
            <p:cNvSpPr txBox="1"/>
            <p:nvPr/>
          </p:nvSpPr>
          <p:spPr>
            <a:xfrm>
              <a:off x="6504113" y="2348970"/>
              <a:ext cx="998806" cy="369332"/>
            </a:xfrm>
            <a:prstGeom prst="rect">
              <a:avLst/>
            </a:prstGeom>
            <a:noFill/>
          </p:spPr>
          <p:txBody>
            <a:bodyPr wrap="square" rtlCol="0">
              <a:spAutoFit/>
            </a:bodyPr>
            <a:lstStyle/>
            <a:p>
              <a:r>
                <a:rPr lang="pt-PT" dirty="0"/>
                <a:t>  LOVE</a:t>
              </a:r>
            </a:p>
          </p:txBody>
        </p:sp>
      </p:grpSp>
      <p:sp>
        <p:nvSpPr>
          <p:cNvPr id="28" name="Seta: Para Baixo 27">
            <a:extLst>
              <a:ext uri="{FF2B5EF4-FFF2-40B4-BE49-F238E27FC236}">
                <a16:creationId xmlns:a16="http://schemas.microsoft.com/office/drawing/2014/main" id="{9D8F8D30-2DD7-4E90-9277-A2DFAA3E376E}"/>
              </a:ext>
            </a:extLst>
          </p:cNvPr>
          <p:cNvSpPr/>
          <p:nvPr/>
        </p:nvSpPr>
        <p:spPr>
          <a:xfrm>
            <a:off x="1023893" y="4912139"/>
            <a:ext cx="289976" cy="577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29" name="Agrupar 28">
            <a:extLst>
              <a:ext uri="{FF2B5EF4-FFF2-40B4-BE49-F238E27FC236}">
                <a16:creationId xmlns:a16="http://schemas.microsoft.com/office/drawing/2014/main" id="{42E9404D-B949-4E77-9C40-D90572800127}"/>
              </a:ext>
            </a:extLst>
          </p:cNvPr>
          <p:cNvGrpSpPr/>
          <p:nvPr/>
        </p:nvGrpSpPr>
        <p:grpSpPr>
          <a:xfrm>
            <a:off x="2107100" y="5318586"/>
            <a:ext cx="1111348" cy="1045645"/>
            <a:chOff x="6419707" y="2038949"/>
            <a:chExt cx="1111348" cy="1045645"/>
          </a:xfrm>
        </p:grpSpPr>
        <p:sp>
          <p:nvSpPr>
            <p:cNvPr id="30" name="Oval 29">
              <a:extLst>
                <a:ext uri="{FF2B5EF4-FFF2-40B4-BE49-F238E27FC236}">
                  <a16:creationId xmlns:a16="http://schemas.microsoft.com/office/drawing/2014/main" id="{54945F6E-90CD-4FD2-A646-7FD1EF9D10CE}"/>
                </a:ext>
              </a:extLst>
            </p:cNvPr>
            <p:cNvSpPr/>
            <p:nvPr/>
          </p:nvSpPr>
          <p:spPr>
            <a:xfrm>
              <a:off x="6419707" y="2038949"/>
              <a:ext cx="1111348" cy="1045645"/>
            </a:xfrm>
            <a:prstGeom prst="ellipse">
              <a:avLst/>
            </a:prstGeom>
            <a:solidFill>
              <a:schemeClr val="accent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 name="CaixaDeTexto 30">
              <a:extLst>
                <a:ext uri="{FF2B5EF4-FFF2-40B4-BE49-F238E27FC236}">
                  <a16:creationId xmlns:a16="http://schemas.microsoft.com/office/drawing/2014/main" id="{F62CAAE5-B2C9-4B9F-A09F-0CCB63E05F33}"/>
                </a:ext>
              </a:extLst>
            </p:cNvPr>
            <p:cNvSpPr txBox="1"/>
            <p:nvPr/>
          </p:nvSpPr>
          <p:spPr>
            <a:xfrm>
              <a:off x="6504113" y="2348970"/>
              <a:ext cx="998806" cy="369332"/>
            </a:xfrm>
            <a:prstGeom prst="rect">
              <a:avLst/>
            </a:prstGeom>
            <a:noFill/>
          </p:spPr>
          <p:txBody>
            <a:bodyPr wrap="square" rtlCol="0">
              <a:spAutoFit/>
            </a:bodyPr>
            <a:lstStyle/>
            <a:p>
              <a:r>
                <a:rPr lang="pt-PT" dirty="0"/>
                <a:t>  HOPE</a:t>
              </a:r>
            </a:p>
          </p:txBody>
        </p:sp>
      </p:grpSp>
      <p:sp>
        <p:nvSpPr>
          <p:cNvPr id="32" name="Seta: Para Baixo 31">
            <a:extLst>
              <a:ext uri="{FF2B5EF4-FFF2-40B4-BE49-F238E27FC236}">
                <a16:creationId xmlns:a16="http://schemas.microsoft.com/office/drawing/2014/main" id="{6DC002A1-1F65-4445-90F5-737F763F7663}"/>
              </a:ext>
            </a:extLst>
          </p:cNvPr>
          <p:cNvSpPr/>
          <p:nvPr/>
        </p:nvSpPr>
        <p:spPr>
          <a:xfrm>
            <a:off x="2489651" y="4929348"/>
            <a:ext cx="289976" cy="577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33" name="Agrupar 32">
            <a:extLst>
              <a:ext uri="{FF2B5EF4-FFF2-40B4-BE49-F238E27FC236}">
                <a16:creationId xmlns:a16="http://schemas.microsoft.com/office/drawing/2014/main" id="{52B0573F-9DA1-46C5-B8D1-F62E212084BD}"/>
              </a:ext>
            </a:extLst>
          </p:cNvPr>
          <p:cNvGrpSpPr/>
          <p:nvPr/>
        </p:nvGrpSpPr>
        <p:grpSpPr>
          <a:xfrm>
            <a:off x="6334658" y="5246429"/>
            <a:ext cx="1173214" cy="1045645"/>
            <a:chOff x="6419707" y="2038949"/>
            <a:chExt cx="1173214" cy="1045645"/>
          </a:xfrm>
        </p:grpSpPr>
        <p:sp>
          <p:nvSpPr>
            <p:cNvPr id="34" name="Oval 33">
              <a:extLst>
                <a:ext uri="{FF2B5EF4-FFF2-40B4-BE49-F238E27FC236}">
                  <a16:creationId xmlns:a16="http://schemas.microsoft.com/office/drawing/2014/main" id="{69776D1E-FA70-44AF-A014-C2268EF8709C}"/>
                </a:ext>
              </a:extLst>
            </p:cNvPr>
            <p:cNvSpPr/>
            <p:nvPr/>
          </p:nvSpPr>
          <p:spPr>
            <a:xfrm>
              <a:off x="6419707" y="2038949"/>
              <a:ext cx="1111348" cy="1045645"/>
            </a:xfrm>
            <a:prstGeom prst="ellipse">
              <a:avLst/>
            </a:prstGeom>
            <a:solidFill>
              <a:schemeClr val="accent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CaixaDeTexto 34">
              <a:extLst>
                <a:ext uri="{FF2B5EF4-FFF2-40B4-BE49-F238E27FC236}">
                  <a16:creationId xmlns:a16="http://schemas.microsoft.com/office/drawing/2014/main" id="{36091FA5-E93A-45DB-A5E8-7F8CA162204B}"/>
                </a:ext>
              </a:extLst>
            </p:cNvPr>
            <p:cNvSpPr txBox="1"/>
            <p:nvPr/>
          </p:nvSpPr>
          <p:spPr>
            <a:xfrm>
              <a:off x="6461909" y="2348970"/>
              <a:ext cx="1131012" cy="369332"/>
            </a:xfrm>
            <a:prstGeom prst="rect">
              <a:avLst/>
            </a:prstGeom>
            <a:noFill/>
          </p:spPr>
          <p:txBody>
            <a:bodyPr wrap="square" rtlCol="0">
              <a:spAutoFit/>
            </a:bodyPr>
            <a:lstStyle/>
            <a:p>
              <a:r>
                <a:rPr lang="pt-PT" dirty="0"/>
                <a:t>SADNESS</a:t>
              </a:r>
            </a:p>
          </p:txBody>
        </p:sp>
      </p:grpSp>
      <p:grpSp>
        <p:nvGrpSpPr>
          <p:cNvPr id="36" name="Agrupar 35">
            <a:extLst>
              <a:ext uri="{FF2B5EF4-FFF2-40B4-BE49-F238E27FC236}">
                <a16:creationId xmlns:a16="http://schemas.microsoft.com/office/drawing/2014/main" id="{2F117D70-C003-4B90-97B4-3456E4973846}"/>
              </a:ext>
            </a:extLst>
          </p:cNvPr>
          <p:cNvGrpSpPr/>
          <p:nvPr/>
        </p:nvGrpSpPr>
        <p:grpSpPr>
          <a:xfrm>
            <a:off x="4824135" y="5259056"/>
            <a:ext cx="1392386" cy="1045645"/>
            <a:chOff x="6335297" y="2038949"/>
            <a:chExt cx="1392386" cy="1045645"/>
          </a:xfrm>
        </p:grpSpPr>
        <p:sp>
          <p:nvSpPr>
            <p:cNvPr id="37" name="Oval 36">
              <a:extLst>
                <a:ext uri="{FF2B5EF4-FFF2-40B4-BE49-F238E27FC236}">
                  <a16:creationId xmlns:a16="http://schemas.microsoft.com/office/drawing/2014/main" id="{8157E06C-BAAA-4956-8A0F-297AECA1E054}"/>
                </a:ext>
              </a:extLst>
            </p:cNvPr>
            <p:cNvSpPr/>
            <p:nvPr/>
          </p:nvSpPr>
          <p:spPr>
            <a:xfrm>
              <a:off x="6419707" y="2038949"/>
              <a:ext cx="1111348" cy="1045645"/>
            </a:xfrm>
            <a:prstGeom prst="ellipse">
              <a:avLst/>
            </a:prstGeom>
            <a:solidFill>
              <a:schemeClr val="accent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8" name="CaixaDeTexto 37">
              <a:extLst>
                <a:ext uri="{FF2B5EF4-FFF2-40B4-BE49-F238E27FC236}">
                  <a16:creationId xmlns:a16="http://schemas.microsoft.com/office/drawing/2014/main" id="{0691DA77-5929-4C87-83C0-E633E42540C0}"/>
                </a:ext>
              </a:extLst>
            </p:cNvPr>
            <p:cNvSpPr txBox="1"/>
            <p:nvPr/>
          </p:nvSpPr>
          <p:spPr>
            <a:xfrm>
              <a:off x="6335297" y="2348971"/>
              <a:ext cx="1392386" cy="369332"/>
            </a:xfrm>
            <a:prstGeom prst="rect">
              <a:avLst/>
            </a:prstGeom>
            <a:noFill/>
          </p:spPr>
          <p:txBody>
            <a:bodyPr wrap="square" rtlCol="0">
              <a:spAutoFit/>
            </a:bodyPr>
            <a:lstStyle/>
            <a:p>
              <a:r>
                <a:rPr lang="pt-PT" dirty="0"/>
                <a:t>HAPPINESS</a:t>
              </a:r>
            </a:p>
          </p:txBody>
        </p:sp>
      </p:grpSp>
      <p:grpSp>
        <p:nvGrpSpPr>
          <p:cNvPr id="39" name="Agrupar 38">
            <a:extLst>
              <a:ext uri="{FF2B5EF4-FFF2-40B4-BE49-F238E27FC236}">
                <a16:creationId xmlns:a16="http://schemas.microsoft.com/office/drawing/2014/main" id="{26C34AC2-149B-4853-9D6E-835D89FF1AAC}"/>
              </a:ext>
            </a:extLst>
          </p:cNvPr>
          <p:cNvGrpSpPr/>
          <p:nvPr/>
        </p:nvGrpSpPr>
        <p:grpSpPr>
          <a:xfrm>
            <a:off x="3471348" y="5248441"/>
            <a:ext cx="1237960" cy="1045645"/>
            <a:chOff x="6419707" y="2038949"/>
            <a:chExt cx="1237960" cy="1045645"/>
          </a:xfrm>
        </p:grpSpPr>
        <p:sp>
          <p:nvSpPr>
            <p:cNvPr id="40" name="Oval 39">
              <a:extLst>
                <a:ext uri="{FF2B5EF4-FFF2-40B4-BE49-F238E27FC236}">
                  <a16:creationId xmlns:a16="http://schemas.microsoft.com/office/drawing/2014/main" id="{72FAFF02-6BDC-49D1-9780-7CAAE8DF1BDC}"/>
                </a:ext>
              </a:extLst>
            </p:cNvPr>
            <p:cNvSpPr/>
            <p:nvPr/>
          </p:nvSpPr>
          <p:spPr>
            <a:xfrm>
              <a:off x="6419707" y="2038949"/>
              <a:ext cx="1111348" cy="1045645"/>
            </a:xfrm>
            <a:prstGeom prst="ellipse">
              <a:avLst/>
            </a:prstGeom>
            <a:solidFill>
              <a:schemeClr val="accent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1" name="CaixaDeTexto 40">
              <a:extLst>
                <a:ext uri="{FF2B5EF4-FFF2-40B4-BE49-F238E27FC236}">
                  <a16:creationId xmlns:a16="http://schemas.microsoft.com/office/drawing/2014/main" id="{ED6AC8BC-03C7-4E7B-B8C1-439F90EEB87B}"/>
                </a:ext>
              </a:extLst>
            </p:cNvPr>
            <p:cNvSpPr txBox="1"/>
            <p:nvPr/>
          </p:nvSpPr>
          <p:spPr>
            <a:xfrm>
              <a:off x="6658861" y="2348970"/>
              <a:ext cx="998806" cy="369332"/>
            </a:xfrm>
            <a:prstGeom prst="rect">
              <a:avLst/>
            </a:prstGeom>
            <a:noFill/>
          </p:spPr>
          <p:txBody>
            <a:bodyPr wrap="square" rtlCol="0">
              <a:spAutoFit/>
            </a:bodyPr>
            <a:lstStyle/>
            <a:p>
              <a:r>
                <a:rPr lang="pt-PT" dirty="0"/>
                <a:t>JOY</a:t>
              </a:r>
            </a:p>
          </p:txBody>
        </p:sp>
      </p:grpSp>
      <p:grpSp>
        <p:nvGrpSpPr>
          <p:cNvPr id="42" name="Agrupar 41">
            <a:extLst>
              <a:ext uri="{FF2B5EF4-FFF2-40B4-BE49-F238E27FC236}">
                <a16:creationId xmlns:a16="http://schemas.microsoft.com/office/drawing/2014/main" id="{550B3564-61D5-4679-B3B9-6885648943F5}"/>
              </a:ext>
            </a:extLst>
          </p:cNvPr>
          <p:cNvGrpSpPr/>
          <p:nvPr/>
        </p:nvGrpSpPr>
        <p:grpSpPr>
          <a:xfrm>
            <a:off x="7746923" y="5246429"/>
            <a:ext cx="1111348" cy="1045645"/>
            <a:chOff x="6419707" y="2038949"/>
            <a:chExt cx="1111348" cy="1045645"/>
          </a:xfrm>
        </p:grpSpPr>
        <p:sp>
          <p:nvSpPr>
            <p:cNvPr id="43" name="Oval 42">
              <a:extLst>
                <a:ext uri="{FF2B5EF4-FFF2-40B4-BE49-F238E27FC236}">
                  <a16:creationId xmlns:a16="http://schemas.microsoft.com/office/drawing/2014/main" id="{7432C6B6-D7C7-4521-AD64-0CCD51D2713A}"/>
                </a:ext>
              </a:extLst>
            </p:cNvPr>
            <p:cNvSpPr/>
            <p:nvPr/>
          </p:nvSpPr>
          <p:spPr>
            <a:xfrm>
              <a:off x="6419707" y="2038949"/>
              <a:ext cx="1111348" cy="1045645"/>
            </a:xfrm>
            <a:prstGeom prst="ellipse">
              <a:avLst/>
            </a:prstGeom>
            <a:solidFill>
              <a:schemeClr val="accent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CaixaDeTexto 43">
              <a:extLst>
                <a:ext uri="{FF2B5EF4-FFF2-40B4-BE49-F238E27FC236}">
                  <a16:creationId xmlns:a16="http://schemas.microsoft.com/office/drawing/2014/main" id="{90BDB819-5DB2-460F-9BF7-1AAA68BA6152}"/>
                </a:ext>
              </a:extLst>
            </p:cNvPr>
            <p:cNvSpPr txBox="1"/>
            <p:nvPr/>
          </p:nvSpPr>
          <p:spPr>
            <a:xfrm>
              <a:off x="6504113" y="2348970"/>
              <a:ext cx="998806" cy="369332"/>
            </a:xfrm>
            <a:prstGeom prst="rect">
              <a:avLst/>
            </a:prstGeom>
            <a:noFill/>
          </p:spPr>
          <p:txBody>
            <a:bodyPr wrap="square" rtlCol="0">
              <a:spAutoFit/>
            </a:bodyPr>
            <a:lstStyle/>
            <a:p>
              <a:r>
                <a:rPr lang="pt-PT" dirty="0"/>
                <a:t>ANGER</a:t>
              </a:r>
            </a:p>
          </p:txBody>
        </p:sp>
      </p:grpSp>
      <p:sp>
        <p:nvSpPr>
          <p:cNvPr id="45" name="Seta: Para Baixo 44">
            <a:extLst>
              <a:ext uri="{FF2B5EF4-FFF2-40B4-BE49-F238E27FC236}">
                <a16:creationId xmlns:a16="http://schemas.microsoft.com/office/drawing/2014/main" id="{CA592CC0-7AE9-42F0-AA6D-258C61224ED3}"/>
              </a:ext>
            </a:extLst>
          </p:cNvPr>
          <p:cNvSpPr/>
          <p:nvPr/>
        </p:nvSpPr>
        <p:spPr>
          <a:xfrm>
            <a:off x="3881331" y="4903225"/>
            <a:ext cx="289976" cy="577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6" name="Seta: Para Baixo 45">
            <a:extLst>
              <a:ext uri="{FF2B5EF4-FFF2-40B4-BE49-F238E27FC236}">
                <a16:creationId xmlns:a16="http://schemas.microsoft.com/office/drawing/2014/main" id="{2624CD18-0B52-4D68-8261-D8E947FB198E}"/>
              </a:ext>
            </a:extLst>
          </p:cNvPr>
          <p:cNvSpPr/>
          <p:nvPr/>
        </p:nvSpPr>
        <p:spPr>
          <a:xfrm>
            <a:off x="5313689" y="4903225"/>
            <a:ext cx="289976" cy="577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Seta: Para Baixo 46">
            <a:extLst>
              <a:ext uri="{FF2B5EF4-FFF2-40B4-BE49-F238E27FC236}">
                <a16:creationId xmlns:a16="http://schemas.microsoft.com/office/drawing/2014/main" id="{60AE44B0-8783-4841-834D-26E745E5DBC9}"/>
              </a:ext>
            </a:extLst>
          </p:cNvPr>
          <p:cNvSpPr/>
          <p:nvPr/>
        </p:nvSpPr>
        <p:spPr>
          <a:xfrm>
            <a:off x="6765153" y="4879013"/>
            <a:ext cx="289976" cy="577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8" name="Seta: Para Baixo 47">
            <a:extLst>
              <a:ext uri="{FF2B5EF4-FFF2-40B4-BE49-F238E27FC236}">
                <a16:creationId xmlns:a16="http://schemas.microsoft.com/office/drawing/2014/main" id="{E92B3391-46EA-4A5D-89AF-0CB6171BF16B}"/>
              </a:ext>
            </a:extLst>
          </p:cNvPr>
          <p:cNvSpPr/>
          <p:nvPr/>
        </p:nvSpPr>
        <p:spPr>
          <a:xfrm>
            <a:off x="8176999" y="4856486"/>
            <a:ext cx="289976" cy="577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037753276"/>
      </p:ext>
    </p:extLst>
  </p:cSld>
  <p:clrMapOvr>
    <a:masterClrMapping/>
  </p:clrMapOvr>
  <mc:AlternateContent xmlns:mc="http://schemas.openxmlformats.org/markup-compatibility/2006" xmlns:p14="http://schemas.microsoft.com/office/powerpoint/2010/main">
    <mc:Choice Requires="p14">
      <p:transition spd="slow" p14:dur="2000" advTm="38808"/>
    </mc:Choice>
    <mc:Fallback xmlns="">
      <p:transition spd="slow" advTm="3880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35959B21-C00E-4BA8-B6D7-A584748C0617}"/>
              </a:ext>
            </a:extLst>
          </p:cNvPr>
          <p:cNvSpPr/>
          <p:nvPr/>
        </p:nvSpPr>
        <p:spPr>
          <a:xfrm>
            <a:off x="555827" y="678784"/>
            <a:ext cx="2193110" cy="584775"/>
          </a:xfrm>
          <a:prstGeom prst="rect">
            <a:avLst/>
          </a:prstGeom>
          <a:solidFill>
            <a:schemeClr val="accent4"/>
          </a:solidFill>
        </p:spPr>
        <p:txBody>
          <a:bodyPr wrap="square">
            <a:spAutoFit/>
          </a:bodyPr>
          <a:lstStyle/>
          <a:p>
            <a:r>
              <a:rPr lang="pt-PT" sz="3200" dirty="0">
                <a:solidFill>
                  <a:schemeClr val="accent1">
                    <a:lumMod val="50000"/>
                  </a:schemeClr>
                </a:solidFill>
              </a:rPr>
              <a:t> SCENERY</a:t>
            </a:r>
          </a:p>
        </p:txBody>
      </p:sp>
      <p:pic>
        <p:nvPicPr>
          <p:cNvPr id="2050" name="Picture 2" descr="Resultado de imagem para cenario teatro">
            <a:extLst>
              <a:ext uri="{FF2B5EF4-FFF2-40B4-BE49-F238E27FC236}">
                <a16:creationId xmlns:a16="http://schemas.microsoft.com/office/drawing/2014/main" id="{6E088DAF-EB5E-4CF6-AC02-BC82FED08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36" y="1668426"/>
            <a:ext cx="2193110" cy="16355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m para cenario teatro">
            <a:extLst>
              <a:ext uri="{FF2B5EF4-FFF2-40B4-BE49-F238E27FC236}">
                <a16:creationId xmlns:a16="http://schemas.microsoft.com/office/drawing/2014/main" id="{E9B81441-E718-44AC-8759-5C003F6DB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6" y="3683789"/>
            <a:ext cx="2193110" cy="1458976"/>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id="{B6984592-0FB1-47B5-ACFA-BB6D7A13F048}"/>
              </a:ext>
            </a:extLst>
          </p:cNvPr>
          <p:cNvSpPr/>
          <p:nvPr/>
        </p:nvSpPr>
        <p:spPr>
          <a:xfrm>
            <a:off x="3035589" y="1667380"/>
            <a:ext cx="7210528" cy="369332"/>
          </a:xfrm>
          <a:prstGeom prst="rect">
            <a:avLst/>
          </a:prstGeom>
          <a:ln w="38100">
            <a:solidFill>
              <a:schemeClr val="accent1"/>
            </a:solidFill>
          </a:ln>
        </p:spPr>
        <p:txBody>
          <a:bodyPr wrap="square">
            <a:spAutoFit/>
          </a:bodyPr>
          <a:lstStyle/>
          <a:p>
            <a:r>
              <a:rPr lang="en-US" dirty="0"/>
              <a:t>The scenery is used to give the space condition to the theater play.</a:t>
            </a:r>
            <a:endParaRPr lang="pt-PT" dirty="0"/>
          </a:p>
        </p:txBody>
      </p:sp>
      <p:sp>
        <p:nvSpPr>
          <p:cNvPr id="8" name="Retângulo 7">
            <a:extLst>
              <a:ext uri="{FF2B5EF4-FFF2-40B4-BE49-F238E27FC236}">
                <a16:creationId xmlns:a16="http://schemas.microsoft.com/office/drawing/2014/main" id="{53EA5292-D05C-4F85-B234-4F084337EF74}"/>
              </a:ext>
            </a:extLst>
          </p:cNvPr>
          <p:cNvSpPr/>
          <p:nvPr/>
        </p:nvSpPr>
        <p:spPr>
          <a:xfrm>
            <a:off x="496721" y="5799434"/>
            <a:ext cx="9749395" cy="646331"/>
          </a:xfrm>
          <a:prstGeom prst="rect">
            <a:avLst/>
          </a:prstGeom>
          <a:ln w="38100">
            <a:solidFill>
              <a:schemeClr val="accent1"/>
            </a:solidFill>
          </a:ln>
        </p:spPr>
        <p:txBody>
          <a:bodyPr wrap="square">
            <a:spAutoFit/>
          </a:bodyPr>
          <a:lstStyle/>
          <a:p>
            <a:r>
              <a:rPr lang="en-US" dirty="0"/>
              <a:t>Scenery are environments and objects produced with different types of materials where the visual is the most important.</a:t>
            </a:r>
            <a:endParaRPr lang="pt-PT" dirty="0"/>
          </a:p>
        </p:txBody>
      </p:sp>
      <p:sp>
        <p:nvSpPr>
          <p:cNvPr id="9" name="Retângulo 8">
            <a:extLst>
              <a:ext uri="{FF2B5EF4-FFF2-40B4-BE49-F238E27FC236}">
                <a16:creationId xmlns:a16="http://schemas.microsoft.com/office/drawing/2014/main" id="{0FE3C28E-3CCE-4E40-9B65-722B36A9590F}"/>
              </a:ext>
            </a:extLst>
          </p:cNvPr>
          <p:cNvSpPr/>
          <p:nvPr/>
        </p:nvSpPr>
        <p:spPr>
          <a:xfrm>
            <a:off x="3035589" y="2386346"/>
            <a:ext cx="7210528" cy="923330"/>
          </a:xfrm>
          <a:prstGeom prst="rect">
            <a:avLst/>
          </a:prstGeom>
          <a:ln w="38100">
            <a:solidFill>
              <a:schemeClr val="accent1"/>
            </a:solidFill>
          </a:ln>
        </p:spPr>
        <p:txBody>
          <a:bodyPr wrap="square">
            <a:spAutoFit/>
          </a:bodyPr>
          <a:lstStyle/>
          <a:p>
            <a:r>
              <a:rPr lang="en-US" dirty="0"/>
              <a:t>The scenery, is the imitation, on stage, of indoor spaces (living rooms, offices,...), or external  (street, garden,..), and others where the action takes place.</a:t>
            </a:r>
            <a:endParaRPr lang="pt-PT" dirty="0"/>
          </a:p>
        </p:txBody>
      </p:sp>
      <p:sp>
        <p:nvSpPr>
          <p:cNvPr id="10" name="Retângulo 9">
            <a:extLst>
              <a:ext uri="{FF2B5EF4-FFF2-40B4-BE49-F238E27FC236}">
                <a16:creationId xmlns:a16="http://schemas.microsoft.com/office/drawing/2014/main" id="{9B38C328-E181-4E62-AB59-CD394B1B67A6}"/>
              </a:ext>
            </a:extLst>
          </p:cNvPr>
          <p:cNvSpPr/>
          <p:nvPr/>
        </p:nvSpPr>
        <p:spPr>
          <a:xfrm>
            <a:off x="3046319" y="3700639"/>
            <a:ext cx="7199798" cy="646331"/>
          </a:xfrm>
          <a:prstGeom prst="rect">
            <a:avLst/>
          </a:prstGeom>
          <a:ln w="38100">
            <a:solidFill>
              <a:schemeClr val="accent1"/>
            </a:solidFill>
          </a:ln>
        </p:spPr>
        <p:txBody>
          <a:bodyPr wrap="square">
            <a:spAutoFit/>
          </a:bodyPr>
          <a:lstStyle/>
          <a:p>
            <a:r>
              <a:rPr lang="en-US" dirty="0"/>
              <a:t>Organizing a scenery includes all the elements that contribute to establish an atmosphere and the imaginary sense of the show. </a:t>
            </a:r>
            <a:endParaRPr lang="pt-PT" dirty="0"/>
          </a:p>
        </p:txBody>
      </p:sp>
      <p:grpSp>
        <p:nvGrpSpPr>
          <p:cNvPr id="13" name="Agrupar 12">
            <a:extLst>
              <a:ext uri="{FF2B5EF4-FFF2-40B4-BE49-F238E27FC236}">
                <a16:creationId xmlns:a16="http://schemas.microsoft.com/office/drawing/2014/main" id="{8D263209-9CBB-486F-9057-026E29D27AEE}"/>
              </a:ext>
            </a:extLst>
          </p:cNvPr>
          <p:cNvGrpSpPr/>
          <p:nvPr/>
        </p:nvGrpSpPr>
        <p:grpSpPr>
          <a:xfrm>
            <a:off x="4226297" y="4576029"/>
            <a:ext cx="1195751" cy="1046913"/>
            <a:chOff x="3305908" y="4279605"/>
            <a:chExt cx="1195751" cy="1046913"/>
          </a:xfrm>
        </p:grpSpPr>
        <p:sp>
          <p:nvSpPr>
            <p:cNvPr id="11" name="Oval 10">
              <a:extLst>
                <a:ext uri="{FF2B5EF4-FFF2-40B4-BE49-F238E27FC236}">
                  <a16:creationId xmlns:a16="http://schemas.microsoft.com/office/drawing/2014/main" id="{2E1F7B91-EABD-46E4-8C20-E0CAC502CF05}"/>
                </a:ext>
              </a:extLst>
            </p:cNvPr>
            <p:cNvSpPr/>
            <p:nvPr/>
          </p:nvSpPr>
          <p:spPr>
            <a:xfrm>
              <a:off x="3305908" y="4279605"/>
              <a:ext cx="1125415" cy="1046913"/>
            </a:xfrm>
            <a:prstGeom prst="ellipse">
              <a:avLst/>
            </a:prstGeom>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2" name="CaixaDeTexto 11">
              <a:extLst>
                <a:ext uri="{FF2B5EF4-FFF2-40B4-BE49-F238E27FC236}">
                  <a16:creationId xmlns:a16="http://schemas.microsoft.com/office/drawing/2014/main" id="{3EDD124A-9028-45C9-822A-A0A475DEB427}"/>
                </a:ext>
              </a:extLst>
            </p:cNvPr>
            <p:cNvSpPr txBox="1"/>
            <p:nvPr/>
          </p:nvSpPr>
          <p:spPr>
            <a:xfrm>
              <a:off x="3376244" y="4602170"/>
              <a:ext cx="1125415" cy="369332"/>
            </a:xfrm>
            <a:prstGeom prst="rect">
              <a:avLst/>
            </a:prstGeom>
            <a:noFill/>
          </p:spPr>
          <p:txBody>
            <a:bodyPr wrap="square" rtlCol="0">
              <a:spAutoFit/>
            </a:bodyPr>
            <a:lstStyle/>
            <a:p>
              <a:r>
                <a:rPr lang="pt-PT" dirty="0" err="1"/>
                <a:t>Lighting</a:t>
              </a:r>
              <a:endParaRPr lang="pt-PT" dirty="0"/>
            </a:p>
          </p:txBody>
        </p:sp>
      </p:grpSp>
      <p:grpSp>
        <p:nvGrpSpPr>
          <p:cNvPr id="16" name="Agrupar 15">
            <a:extLst>
              <a:ext uri="{FF2B5EF4-FFF2-40B4-BE49-F238E27FC236}">
                <a16:creationId xmlns:a16="http://schemas.microsoft.com/office/drawing/2014/main" id="{EB22BC04-97DB-44F2-9EDE-970479CB0304}"/>
              </a:ext>
            </a:extLst>
          </p:cNvPr>
          <p:cNvGrpSpPr/>
          <p:nvPr/>
        </p:nvGrpSpPr>
        <p:grpSpPr>
          <a:xfrm>
            <a:off x="5501202" y="4553482"/>
            <a:ext cx="1308295" cy="1046913"/>
            <a:chOff x="3305908" y="4279605"/>
            <a:chExt cx="1308295" cy="1046913"/>
          </a:xfrm>
        </p:grpSpPr>
        <p:sp>
          <p:nvSpPr>
            <p:cNvPr id="17" name="Oval 16">
              <a:extLst>
                <a:ext uri="{FF2B5EF4-FFF2-40B4-BE49-F238E27FC236}">
                  <a16:creationId xmlns:a16="http://schemas.microsoft.com/office/drawing/2014/main" id="{05E52F53-14C1-4456-BF63-D0E1C89F0B4A}"/>
                </a:ext>
              </a:extLst>
            </p:cNvPr>
            <p:cNvSpPr/>
            <p:nvPr/>
          </p:nvSpPr>
          <p:spPr>
            <a:xfrm>
              <a:off x="3305908" y="4279605"/>
              <a:ext cx="1125415" cy="1046913"/>
            </a:xfrm>
            <a:prstGeom prst="ellipse">
              <a:avLst/>
            </a:prstGeom>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8" name="CaixaDeTexto 17">
              <a:extLst>
                <a:ext uri="{FF2B5EF4-FFF2-40B4-BE49-F238E27FC236}">
                  <a16:creationId xmlns:a16="http://schemas.microsoft.com/office/drawing/2014/main" id="{037D57E0-48EC-452C-9B7A-6D7B3B859F33}"/>
                </a:ext>
              </a:extLst>
            </p:cNvPr>
            <p:cNvSpPr txBox="1"/>
            <p:nvPr/>
          </p:nvSpPr>
          <p:spPr>
            <a:xfrm>
              <a:off x="3488788" y="4602170"/>
              <a:ext cx="1125415" cy="369332"/>
            </a:xfrm>
            <a:prstGeom prst="rect">
              <a:avLst/>
            </a:prstGeom>
            <a:noFill/>
          </p:spPr>
          <p:txBody>
            <a:bodyPr wrap="square" rtlCol="0">
              <a:spAutoFit/>
            </a:bodyPr>
            <a:lstStyle/>
            <a:p>
              <a:r>
                <a:rPr lang="pt-PT" dirty="0" err="1"/>
                <a:t>Sound</a:t>
              </a:r>
              <a:endParaRPr lang="pt-PT" dirty="0"/>
            </a:p>
          </p:txBody>
        </p:sp>
      </p:grpSp>
      <p:grpSp>
        <p:nvGrpSpPr>
          <p:cNvPr id="20" name="Agrupar 19">
            <a:extLst>
              <a:ext uri="{FF2B5EF4-FFF2-40B4-BE49-F238E27FC236}">
                <a16:creationId xmlns:a16="http://schemas.microsoft.com/office/drawing/2014/main" id="{9F8A99E7-94C0-4546-BEB9-EC957D7F65C6}"/>
              </a:ext>
            </a:extLst>
          </p:cNvPr>
          <p:cNvGrpSpPr/>
          <p:nvPr/>
        </p:nvGrpSpPr>
        <p:grpSpPr>
          <a:xfrm>
            <a:off x="2961911" y="4546009"/>
            <a:ext cx="1289541" cy="1046913"/>
            <a:chOff x="3305908" y="4279605"/>
            <a:chExt cx="1289541" cy="1046913"/>
          </a:xfrm>
        </p:grpSpPr>
        <p:sp>
          <p:nvSpPr>
            <p:cNvPr id="21" name="Oval 20">
              <a:extLst>
                <a:ext uri="{FF2B5EF4-FFF2-40B4-BE49-F238E27FC236}">
                  <a16:creationId xmlns:a16="http://schemas.microsoft.com/office/drawing/2014/main" id="{EBAD0621-B79C-412F-9E1D-C05EB505BF62}"/>
                </a:ext>
              </a:extLst>
            </p:cNvPr>
            <p:cNvSpPr/>
            <p:nvPr/>
          </p:nvSpPr>
          <p:spPr>
            <a:xfrm>
              <a:off x="3305908" y="4279605"/>
              <a:ext cx="1125415" cy="1046913"/>
            </a:xfrm>
            <a:prstGeom prst="ellipse">
              <a:avLst/>
            </a:prstGeom>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2" name="CaixaDeTexto 21">
              <a:extLst>
                <a:ext uri="{FF2B5EF4-FFF2-40B4-BE49-F238E27FC236}">
                  <a16:creationId xmlns:a16="http://schemas.microsoft.com/office/drawing/2014/main" id="{00660DB4-F2D6-4C79-B7F1-A452E168DCCD}"/>
                </a:ext>
              </a:extLst>
            </p:cNvPr>
            <p:cNvSpPr txBox="1"/>
            <p:nvPr/>
          </p:nvSpPr>
          <p:spPr>
            <a:xfrm>
              <a:off x="3305908" y="4463671"/>
              <a:ext cx="1289541" cy="646331"/>
            </a:xfrm>
            <a:prstGeom prst="rect">
              <a:avLst/>
            </a:prstGeom>
            <a:noFill/>
          </p:spPr>
          <p:txBody>
            <a:bodyPr wrap="square" rtlCol="0">
              <a:spAutoFit/>
            </a:bodyPr>
            <a:lstStyle/>
            <a:p>
              <a:r>
                <a:rPr lang="pt-PT" dirty="0" err="1"/>
                <a:t>Recriation</a:t>
              </a:r>
              <a:r>
                <a:rPr lang="pt-PT" dirty="0"/>
                <a:t> </a:t>
              </a:r>
              <a:r>
                <a:rPr lang="pt-PT" dirty="0" err="1"/>
                <a:t>of</a:t>
              </a:r>
              <a:r>
                <a:rPr lang="pt-PT" dirty="0"/>
                <a:t> </a:t>
              </a:r>
              <a:r>
                <a:rPr lang="pt-PT" dirty="0" err="1"/>
                <a:t>space</a:t>
              </a:r>
              <a:endParaRPr lang="pt-PT" dirty="0"/>
            </a:p>
          </p:txBody>
        </p:sp>
      </p:grpSp>
      <p:grpSp>
        <p:nvGrpSpPr>
          <p:cNvPr id="23" name="Agrupar 22">
            <a:extLst>
              <a:ext uri="{FF2B5EF4-FFF2-40B4-BE49-F238E27FC236}">
                <a16:creationId xmlns:a16="http://schemas.microsoft.com/office/drawing/2014/main" id="{DC47D147-B565-4BD4-BB27-9152B18F874A}"/>
              </a:ext>
            </a:extLst>
          </p:cNvPr>
          <p:cNvGrpSpPr/>
          <p:nvPr/>
        </p:nvGrpSpPr>
        <p:grpSpPr>
          <a:xfrm>
            <a:off x="6572193" y="4578329"/>
            <a:ext cx="1488519" cy="1046913"/>
            <a:chOff x="3132986" y="4279605"/>
            <a:chExt cx="1488519" cy="1046913"/>
          </a:xfrm>
        </p:grpSpPr>
        <p:sp>
          <p:nvSpPr>
            <p:cNvPr id="24" name="Oval 23">
              <a:extLst>
                <a:ext uri="{FF2B5EF4-FFF2-40B4-BE49-F238E27FC236}">
                  <a16:creationId xmlns:a16="http://schemas.microsoft.com/office/drawing/2014/main" id="{4E4B0CD4-497D-487D-BA8A-7963FA31CA43}"/>
                </a:ext>
              </a:extLst>
            </p:cNvPr>
            <p:cNvSpPr/>
            <p:nvPr/>
          </p:nvSpPr>
          <p:spPr>
            <a:xfrm>
              <a:off x="3305908" y="4279605"/>
              <a:ext cx="1125415" cy="1046913"/>
            </a:xfrm>
            <a:prstGeom prst="ellipse">
              <a:avLst/>
            </a:prstGeom>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5" name="CaixaDeTexto 24">
              <a:extLst>
                <a:ext uri="{FF2B5EF4-FFF2-40B4-BE49-F238E27FC236}">
                  <a16:creationId xmlns:a16="http://schemas.microsoft.com/office/drawing/2014/main" id="{7DCDE5EB-03E8-411F-9A56-4F20D6172995}"/>
                </a:ext>
              </a:extLst>
            </p:cNvPr>
            <p:cNvSpPr txBox="1"/>
            <p:nvPr/>
          </p:nvSpPr>
          <p:spPr>
            <a:xfrm>
              <a:off x="3132986" y="4545898"/>
              <a:ext cx="1488519" cy="615553"/>
            </a:xfrm>
            <a:prstGeom prst="rect">
              <a:avLst/>
            </a:prstGeom>
            <a:noFill/>
          </p:spPr>
          <p:txBody>
            <a:bodyPr wrap="square" rtlCol="0">
              <a:spAutoFit/>
            </a:bodyPr>
            <a:lstStyle/>
            <a:p>
              <a:pPr algn="ctr"/>
              <a:r>
                <a:rPr lang="pt-PT" sz="1600" dirty="0" err="1"/>
                <a:t>Atmospheric</a:t>
              </a:r>
              <a:r>
                <a:rPr lang="pt-PT" sz="1600" dirty="0"/>
                <a:t>          </a:t>
              </a:r>
              <a:r>
                <a:rPr lang="pt-PT" sz="1600" dirty="0" err="1"/>
                <a:t>effects</a:t>
              </a:r>
              <a:r>
                <a:rPr lang="pt-PT" dirty="0"/>
                <a:t> </a:t>
              </a:r>
            </a:p>
          </p:txBody>
        </p:sp>
      </p:grpSp>
      <p:grpSp>
        <p:nvGrpSpPr>
          <p:cNvPr id="26" name="Agrupar 25">
            <a:extLst>
              <a:ext uri="{FF2B5EF4-FFF2-40B4-BE49-F238E27FC236}">
                <a16:creationId xmlns:a16="http://schemas.microsoft.com/office/drawing/2014/main" id="{27D3AD15-4B48-4DE3-9CEB-9C15B4A2B682}"/>
              </a:ext>
            </a:extLst>
          </p:cNvPr>
          <p:cNvGrpSpPr/>
          <p:nvPr/>
        </p:nvGrpSpPr>
        <p:grpSpPr>
          <a:xfrm>
            <a:off x="7992220" y="4565371"/>
            <a:ext cx="1125415" cy="1046913"/>
            <a:chOff x="3305908" y="4279605"/>
            <a:chExt cx="1125415" cy="1046913"/>
          </a:xfrm>
        </p:grpSpPr>
        <p:sp>
          <p:nvSpPr>
            <p:cNvPr id="27" name="Oval 26">
              <a:extLst>
                <a:ext uri="{FF2B5EF4-FFF2-40B4-BE49-F238E27FC236}">
                  <a16:creationId xmlns:a16="http://schemas.microsoft.com/office/drawing/2014/main" id="{6487A673-EABF-40D2-BCB9-E5496B7C3F4E}"/>
                </a:ext>
              </a:extLst>
            </p:cNvPr>
            <p:cNvSpPr/>
            <p:nvPr/>
          </p:nvSpPr>
          <p:spPr>
            <a:xfrm>
              <a:off x="3305908" y="4279605"/>
              <a:ext cx="1125415" cy="1046913"/>
            </a:xfrm>
            <a:prstGeom prst="ellipse">
              <a:avLst/>
            </a:prstGeom>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8" name="CaixaDeTexto 27">
              <a:extLst>
                <a:ext uri="{FF2B5EF4-FFF2-40B4-BE49-F238E27FC236}">
                  <a16:creationId xmlns:a16="http://schemas.microsoft.com/office/drawing/2014/main" id="{BEF06BE3-E880-4E6C-9B25-D404EBDB4EE3}"/>
                </a:ext>
              </a:extLst>
            </p:cNvPr>
            <p:cNvSpPr txBox="1"/>
            <p:nvPr/>
          </p:nvSpPr>
          <p:spPr>
            <a:xfrm>
              <a:off x="3305908" y="4536387"/>
              <a:ext cx="1105919" cy="615553"/>
            </a:xfrm>
            <a:prstGeom prst="rect">
              <a:avLst/>
            </a:prstGeom>
            <a:noFill/>
          </p:spPr>
          <p:txBody>
            <a:bodyPr wrap="square" rtlCol="0">
              <a:spAutoFit/>
            </a:bodyPr>
            <a:lstStyle/>
            <a:p>
              <a:pPr algn="ctr"/>
              <a:r>
                <a:rPr lang="pt-PT" sz="1600" dirty="0" err="1"/>
                <a:t>Characterization</a:t>
              </a:r>
              <a:r>
                <a:rPr lang="pt-PT" dirty="0"/>
                <a:t> </a:t>
              </a:r>
            </a:p>
          </p:txBody>
        </p:sp>
      </p:grpSp>
      <p:grpSp>
        <p:nvGrpSpPr>
          <p:cNvPr id="29" name="Agrupar 28">
            <a:extLst>
              <a:ext uri="{FF2B5EF4-FFF2-40B4-BE49-F238E27FC236}">
                <a16:creationId xmlns:a16="http://schemas.microsoft.com/office/drawing/2014/main" id="{4D686B35-2EC3-4D29-B86F-2BCCA173A557}"/>
              </a:ext>
            </a:extLst>
          </p:cNvPr>
          <p:cNvGrpSpPr/>
          <p:nvPr/>
        </p:nvGrpSpPr>
        <p:grpSpPr>
          <a:xfrm>
            <a:off x="9075830" y="4544908"/>
            <a:ext cx="1488519" cy="1046913"/>
            <a:chOff x="3132986" y="4279605"/>
            <a:chExt cx="1488519" cy="1046913"/>
          </a:xfrm>
        </p:grpSpPr>
        <p:sp>
          <p:nvSpPr>
            <p:cNvPr id="30" name="Oval 29">
              <a:extLst>
                <a:ext uri="{FF2B5EF4-FFF2-40B4-BE49-F238E27FC236}">
                  <a16:creationId xmlns:a16="http://schemas.microsoft.com/office/drawing/2014/main" id="{01DDE0C5-4522-4B9E-9564-7BDE4F6DF122}"/>
                </a:ext>
              </a:extLst>
            </p:cNvPr>
            <p:cNvSpPr/>
            <p:nvPr/>
          </p:nvSpPr>
          <p:spPr>
            <a:xfrm>
              <a:off x="3305908" y="4279605"/>
              <a:ext cx="1125415" cy="1046913"/>
            </a:xfrm>
            <a:prstGeom prst="ellipse">
              <a:avLst/>
            </a:prstGeom>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1" name="CaixaDeTexto 30">
              <a:extLst>
                <a:ext uri="{FF2B5EF4-FFF2-40B4-BE49-F238E27FC236}">
                  <a16:creationId xmlns:a16="http://schemas.microsoft.com/office/drawing/2014/main" id="{7CB3BD08-D475-434E-A394-45A8282527A3}"/>
                </a:ext>
              </a:extLst>
            </p:cNvPr>
            <p:cNvSpPr txBox="1"/>
            <p:nvPr/>
          </p:nvSpPr>
          <p:spPr>
            <a:xfrm>
              <a:off x="3132986" y="4545898"/>
              <a:ext cx="1488519" cy="369332"/>
            </a:xfrm>
            <a:prstGeom prst="rect">
              <a:avLst/>
            </a:prstGeom>
            <a:noFill/>
          </p:spPr>
          <p:txBody>
            <a:bodyPr wrap="square" rtlCol="0">
              <a:spAutoFit/>
            </a:bodyPr>
            <a:lstStyle/>
            <a:p>
              <a:pPr algn="ctr"/>
              <a:r>
                <a:rPr lang="pt-PT" sz="1600" dirty="0"/>
                <a:t>Costumes</a:t>
              </a:r>
              <a:r>
                <a:rPr lang="pt-PT" dirty="0"/>
                <a:t> </a:t>
              </a:r>
            </a:p>
          </p:txBody>
        </p:sp>
      </p:grpSp>
      <p:sp>
        <p:nvSpPr>
          <p:cNvPr id="15" name="Seta: Para Baixo 14">
            <a:extLst>
              <a:ext uri="{FF2B5EF4-FFF2-40B4-BE49-F238E27FC236}">
                <a16:creationId xmlns:a16="http://schemas.microsoft.com/office/drawing/2014/main" id="{DB58DC9A-A3EB-4341-BA0C-EBD67B82CABC}"/>
              </a:ext>
            </a:extLst>
          </p:cNvPr>
          <p:cNvSpPr/>
          <p:nvPr/>
        </p:nvSpPr>
        <p:spPr>
          <a:xfrm>
            <a:off x="3404382" y="4248443"/>
            <a:ext cx="225083" cy="32758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 name="Seta: Para Baixo 32">
            <a:extLst>
              <a:ext uri="{FF2B5EF4-FFF2-40B4-BE49-F238E27FC236}">
                <a16:creationId xmlns:a16="http://schemas.microsoft.com/office/drawing/2014/main" id="{CE06FAC1-8F22-4EC1-96E5-291C6778B2F2}"/>
              </a:ext>
            </a:extLst>
          </p:cNvPr>
          <p:cNvSpPr/>
          <p:nvPr/>
        </p:nvSpPr>
        <p:spPr>
          <a:xfrm>
            <a:off x="4671486" y="4292378"/>
            <a:ext cx="225083" cy="32758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4" name="Seta: Para Baixo 33">
            <a:extLst>
              <a:ext uri="{FF2B5EF4-FFF2-40B4-BE49-F238E27FC236}">
                <a16:creationId xmlns:a16="http://schemas.microsoft.com/office/drawing/2014/main" id="{53EC67AA-405E-492B-B72F-C903F9C002AC}"/>
              </a:ext>
            </a:extLst>
          </p:cNvPr>
          <p:cNvSpPr/>
          <p:nvPr/>
        </p:nvSpPr>
        <p:spPr>
          <a:xfrm>
            <a:off x="5935872" y="4287011"/>
            <a:ext cx="225083" cy="32758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Seta: Para Baixo 34">
            <a:extLst>
              <a:ext uri="{FF2B5EF4-FFF2-40B4-BE49-F238E27FC236}">
                <a16:creationId xmlns:a16="http://schemas.microsoft.com/office/drawing/2014/main" id="{8E3A2B7D-116F-4575-8803-623B48ABDDA2}"/>
              </a:ext>
            </a:extLst>
          </p:cNvPr>
          <p:cNvSpPr/>
          <p:nvPr/>
        </p:nvSpPr>
        <p:spPr>
          <a:xfrm>
            <a:off x="7169209" y="4314759"/>
            <a:ext cx="225083" cy="32758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6" name="Seta: Para Baixo 35">
            <a:extLst>
              <a:ext uri="{FF2B5EF4-FFF2-40B4-BE49-F238E27FC236}">
                <a16:creationId xmlns:a16="http://schemas.microsoft.com/office/drawing/2014/main" id="{61290568-1B2C-49FC-8131-ECC2E57BAD25}"/>
              </a:ext>
            </a:extLst>
          </p:cNvPr>
          <p:cNvSpPr/>
          <p:nvPr/>
        </p:nvSpPr>
        <p:spPr>
          <a:xfrm>
            <a:off x="8413122" y="4299900"/>
            <a:ext cx="225083" cy="32758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Seta: Para Baixo 36">
            <a:extLst>
              <a:ext uri="{FF2B5EF4-FFF2-40B4-BE49-F238E27FC236}">
                <a16:creationId xmlns:a16="http://schemas.microsoft.com/office/drawing/2014/main" id="{9D686360-43BD-4664-BDB2-B459978D107A}"/>
              </a:ext>
            </a:extLst>
          </p:cNvPr>
          <p:cNvSpPr/>
          <p:nvPr/>
        </p:nvSpPr>
        <p:spPr>
          <a:xfrm>
            <a:off x="9685171" y="4287011"/>
            <a:ext cx="225083" cy="32758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Retângulo 1">
            <a:extLst>
              <a:ext uri="{FF2B5EF4-FFF2-40B4-BE49-F238E27FC236}">
                <a16:creationId xmlns:a16="http://schemas.microsoft.com/office/drawing/2014/main" id="{4564B6A5-0274-4B53-939B-B71EA3071E14}"/>
              </a:ext>
            </a:extLst>
          </p:cNvPr>
          <p:cNvSpPr/>
          <p:nvPr/>
        </p:nvSpPr>
        <p:spPr>
          <a:xfrm>
            <a:off x="4671486" y="824879"/>
            <a:ext cx="974947" cy="369332"/>
          </a:xfrm>
          <a:prstGeom prst="rect">
            <a:avLst/>
          </a:prstGeom>
        </p:spPr>
        <p:txBody>
          <a:bodyPr wrap="none">
            <a:spAutoFit/>
          </a:bodyPr>
          <a:lstStyle/>
          <a:p>
            <a:r>
              <a:rPr lang="pt-PT" dirty="0" err="1"/>
              <a:t>scenery</a:t>
            </a:r>
            <a:endParaRPr lang="pt-PT" dirty="0"/>
          </a:p>
        </p:txBody>
      </p:sp>
    </p:spTree>
    <p:extLst>
      <p:ext uri="{BB962C8B-B14F-4D97-AF65-F5344CB8AC3E}">
        <p14:creationId xmlns:p14="http://schemas.microsoft.com/office/powerpoint/2010/main" val="121397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341F681-5C73-44BD-830F-9A85464DA024}"/>
              </a:ext>
            </a:extLst>
          </p:cNvPr>
          <p:cNvSpPr/>
          <p:nvPr/>
        </p:nvSpPr>
        <p:spPr>
          <a:xfrm>
            <a:off x="580847" y="785947"/>
            <a:ext cx="3104887" cy="584775"/>
          </a:xfrm>
          <a:prstGeom prst="rect">
            <a:avLst/>
          </a:prstGeom>
          <a:solidFill>
            <a:schemeClr val="accent4"/>
          </a:solidFill>
        </p:spPr>
        <p:txBody>
          <a:bodyPr wrap="square">
            <a:spAutoFit/>
          </a:bodyPr>
          <a:lstStyle/>
          <a:p>
            <a:r>
              <a:rPr lang="pt-PT" sz="3200" dirty="0">
                <a:solidFill>
                  <a:schemeClr val="accent1">
                    <a:lumMod val="50000"/>
                  </a:schemeClr>
                </a:solidFill>
              </a:rPr>
              <a:t>SCENOGRAPHER</a:t>
            </a:r>
          </a:p>
        </p:txBody>
      </p:sp>
      <p:pic>
        <p:nvPicPr>
          <p:cNvPr id="3076" name="Picture 4" descr="Resultado de imagem para cenografO teatro">
            <a:extLst>
              <a:ext uri="{FF2B5EF4-FFF2-40B4-BE49-F238E27FC236}">
                <a16:creationId xmlns:a16="http://schemas.microsoft.com/office/drawing/2014/main" id="{1E740153-4FB4-4A07-A3DD-30AE7DD6E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49" y="1793051"/>
            <a:ext cx="3647462" cy="232347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73E640B4-317B-4150-AC73-B4805B67BEF7}"/>
              </a:ext>
            </a:extLst>
          </p:cNvPr>
          <p:cNvSpPr/>
          <p:nvPr/>
        </p:nvSpPr>
        <p:spPr>
          <a:xfrm>
            <a:off x="4386424" y="1828799"/>
            <a:ext cx="5798581" cy="646331"/>
          </a:xfrm>
          <a:prstGeom prst="rect">
            <a:avLst/>
          </a:prstGeom>
          <a:ln w="38100">
            <a:solidFill>
              <a:schemeClr val="accent1"/>
            </a:solidFill>
          </a:ln>
        </p:spPr>
        <p:txBody>
          <a:bodyPr wrap="square">
            <a:spAutoFit/>
          </a:bodyPr>
          <a:lstStyle/>
          <a:p>
            <a:r>
              <a:rPr lang="en-US" dirty="0"/>
              <a:t>The person responsible for the scenery is the scenographer, art director or set designer.</a:t>
            </a:r>
            <a:endParaRPr lang="pt-PT" dirty="0"/>
          </a:p>
        </p:txBody>
      </p:sp>
      <p:sp>
        <p:nvSpPr>
          <p:cNvPr id="7" name="Retângulo 6">
            <a:extLst>
              <a:ext uri="{FF2B5EF4-FFF2-40B4-BE49-F238E27FC236}">
                <a16:creationId xmlns:a16="http://schemas.microsoft.com/office/drawing/2014/main" id="{2E06D37A-B6B2-4E8A-8ED9-9149803B4900}"/>
              </a:ext>
            </a:extLst>
          </p:cNvPr>
          <p:cNvSpPr/>
          <p:nvPr/>
        </p:nvSpPr>
        <p:spPr>
          <a:xfrm>
            <a:off x="4386423" y="3140030"/>
            <a:ext cx="5798581" cy="646331"/>
          </a:xfrm>
          <a:prstGeom prst="rect">
            <a:avLst/>
          </a:prstGeom>
          <a:ln w="38100">
            <a:solidFill>
              <a:schemeClr val="accent1"/>
            </a:solidFill>
          </a:ln>
        </p:spPr>
        <p:txBody>
          <a:bodyPr wrap="square">
            <a:spAutoFit/>
          </a:bodyPr>
          <a:lstStyle/>
          <a:p>
            <a:r>
              <a:rPr lang="en-US" dirty="0"/>
              <a:t>The scenographer, has initial training in the areas of design, architecture, fashion or visual arts.</a:t>
            </a:r>
            <a:endParaRPr lang="pt-PT" dirty="0"/>
          </a:p>
        </p:txBody>
      </p:sp>
      <p:sp>
        <p:nvSpPr>
          <p:cNvPr id="8" name="Retângulo 7">
            <a:extLst>
              <a:ext uri="{FF2B5EF4-FFF2-40B4-BE49-F238E27FC236}">
                <a16:creationId xmlns:a16="http://schemas.microsoft.com/office/drawing/2014/main" id="{B756AFCE-4298-4693-9A61-7184D967CAC8}"/>
              </a:ext>
            </a:extLst>
          </p:cNvPr>
          <p:cNvSpPr/>
          <p:nvPr/>
        </p:nvSpPr>
        <p:spPr>
          <a:xfrm>
            <a:off x="459546" y="4489263"/>
            <a:ext cx="9753594" cy="923330"/>
          </a:xfrm>
          <a:prstGeom prst="rect">
            <a:avLst/>
          </a:prstGeom>
          <a:ln w="38100">
            <a:solidFill>
              <a:schemeClr val="accent1"/>
            </a:solidFill>
          </a:ln>
        </p:spPr>
        <p:txBody>
          <a:bodyPr wrap="square">
            <a:spAutoFit/>
          </a:bodyPr>
          <a:lstStyle/>
          <a:p>
            <a:r>
              <a:rPr lang="en-US" dirty="0"/>
              <a:t>The scenographer has a strong sense of teamwork and explores his creativity, in order to be able to imagine, create and recreate environments and universes, clothing and objects that are an integral part of the most different types of shows and artistic languages.</a:t>
            </a:r>
            <a:endParaRPr lang="pt-PT" dirty="0"/>
          </a:p>
        </p:txBody>
      </p:sp>
    </p:spTree>
    <p:extLst>
      <p:ext uri="{BB962C8B-B14F-4D97-AF65-F5344CB8AC3E}">
        <p14:creationId xmlns:p14="http://schemas.microsoft.com/office/powerpoint/2010/main" val="210993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74F2B85-B185-475B-9F81-E5692A0950C0}"/>
              </a:ext>
            </a:extLst>
          </p:cNvPr>
          <p:cNvSpPr/>
          <p:nvPr/>
        </p:nvSpPr>
        <p:spPr>
          <a:xfrm>
            <a:off x="817984" y="850486"/>
            <a:ext cx="3082059" cy="584775"/>
          </a:xfrm>
          <a:prstGeom prst="rect">
            <a:avLst/>
          </a:prstGeom>
          <a:solidFill>
            <a:schemeClr val="accent4"/>
          </a:solidFill>
        </p:spPr>
        <p:txBody>
          <a:bodyPr wrap="square">
            <a:spAutoFit/>
          </a:bodyPr>
          <a:lstStyle/>
          <a:p>
            <a:r>
              <a:rPr lang="pt-PT" sz="3200" dirty="0">
                <a:solidFill>
                  <a:schemeClr val="accent1">
                    <a:lumMod val="50000"/>
                  </a:schemeClr>
                </a:solidFill>
              </a:rPr>
              <a:t>SCENOTECHNIC</a:t>
            </a:r>
          </a:p>
        </p:txBody>
      </p:sp>
      <p:pic>
        <p:nvPicPr>
          <p:cNvPr id="4100" name="Picture 4" descr="Resultado de imagem para cenografO teatro">
            <a:extLst>
              <a:ext uri="{FF2B5EF4-FFF2-40B4-BE49-F238E27FC236}">
                <a16:creationId xmlns:a16="http://schemas.microsoft.com/office/drawing/2014/main" id="{14DDC933-BFAD-4BAB-8D5E-01C06A175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15" y="1738859"/>
            <a:ext cx="3062853" cy="203819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56CF913B-04EF-4374-8834-460A7C30B123}"/>
              </a:ext>
            </a:extLst>
          </p:cNvPr>
          <p:cNvSpPr/>
          <p:nvPr/>
        </p:nvSpPr>
        <p:spPr>
          <a:xfrm>
            <a:off x="277277" y="4080073"/>
            <a:ext cx="10590558" cy="646331"/>
          </a:xfrm>
          <a:prstGeom prst="rect">
            <a:avLst/>
          </a:prstGeom>
          <a:ln w="38100">
            <a:solidFill>
              <a:schemeClr val="accent1"/>
            </a:solidFill>
          </a:ln>
        </p:spPr>
        <p:txBody>
          <a:bodyPr wrap="square">
            <a:spAutoFit/>
          </a:bodyPr>
          <a:lstStyle/>
          <a:p>
            <a:r>
              <a:rPr lang="en-US" dirty="0"/>
              <a:t>After knowing the script and meeting with all the directors of the teams involved, the </a:t>
            </a:r>
            <a:r>
              <a:rPr lang="en-US" b="1" u="sng" dirty="0"/>
              <a:t>scenographer</a:t>
            </a:r>
            <a:r>
              <a:rPr lang="en-US" dirty="0"/>
              <a:t> does the project and hands it over to the </a:t>
            </a:r>
            <a:r>
              <a:rPr lang="en-US" b="1" u="sng" dirty="0" err="1"/>
              <a:t>scenotechnic</a:t>
            </a:r>
            <a:r>
              <a:rPr lang="en-US" dirty="0"/>
              <a:t>.</a:t>
            </a:r>
            <a:endParaRPr lang="pt-PT" dirty="0"/>
          </a:p>
        </p:txBody>
      </p:sp>
      <p:grpSp>
        <p:nvGrpSpPr>
          <p:cNvPr id="16" name="Agrupar 15">
            <a:extLst>
              <a:ext uri="{FF2B5EF4-FFF2-40B4-BE49-F238E27FC236}">
                <a16:creationId xmlns:a16="http://schemas.microsoft.com/office/drawing/2014/main" id="{7D019FC9-C6B9-43BD-B9B4-F32A8202CC31}"/>
              </a:ext>
            </a:extLst>
          </p:cNvPr>
          <p:cNvGrpSpPr/>
          <p:nvPr/>
        </p:nvGrpSpPr>
        <p:grpSpPr>
          <a:xfrm>
            <a:off x="4347313" y="2757954"/>
            <a:ext cx="914400" cy="923330"/>
            <a:chOff x="4403869" y="3280098"/>
            <a:chExt cx="914400" cy="923330"/>
          </a:xfrm>
        </p:grpSpPr>
        <p:sp>
          <p:nvSpPr>
            <p:cNvPr id="9" name="Oval 8">
              <a:extLst>
                <a:ext uri="{FF2B5EF4-FFF2-40B4-BE49-F238E27FC236}">
                  <a16:creationId xmlns:a16="http://schemas.microsoft.com/office/drawing/2014/main" id="{179A85B1-6FC3-47CE-A032-6FF3400CBD85}"/>
                </a:ext>
              </a:extLst>
            </p:cNvPr>
            <p:cNvSpPr/>
            <p:nvPr/>
          </p:nvSpPr>
          <p:spPr>
            <a:xfrm>
              <a:off x="4403869" y="3280098"/>
              <a:ext cx="914400" cy="92333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CaixaDeTexto 9">
              <a:extLst>
                <a:ext uri="{FF2B5EF4-FFF2-40B4-BE49-F238E27FC236}">
                  <a16:creationId xmlns:a16="http://schemas.microsoft.com/office/drawing/2014/main" id="{DCD4EB54-A547-459E-AF46-5B8B61C6BF2C}"/>
                </a:ext>
              </a:extLst>
            </p:cNvPr>
            <p:cNvSpPr txBox="1"/>
            <p:nvPr/>
          </p:nvSpPr>
          <p:spPr>
            <a:xfrm>
              <a:off x="4436713" y="3564502"/>
              <a:ext cx="822277" cy="369332"/>
            </a:xfrm>
            <a:prstGeom prst="rect">
              <a:avLst/>
            </a:prstGeom>
            <a:noFill/>
          </p:spPr>
          <p:txBody>
            <a:bodyPr wrap="square" rtlCol="0">
              <a:spAutoFit/>
            </a:bodyPr>
            <a:lstStyle/>
            <a:p>
              <a:r>
                <a:rPr lang="pt-PT" dirty="0"/>
                <a:t>script</a:t>
              </a:r>
            </a:p>
          </p:txBody>
        </p:sp>
      </p:grpSp>
      <p:sp>
        <p:nvSpPr>
          <p:cNvPr id="11" name="Retângulo 10">
            <a:extLst>
              <a:ext uri="{FF2B5EF4-FFF2-40B4-BE49-F238E27FC236}">
                <a16:creationId xmlns:a16="http://schemas.microsoft.com/office/drawing/2014/main" id="{91E103DE-C297-4DAD-8B4C-3CFF65110142}"/>
              </a:ext>
            </a:extLst>
          </p:cNvPr>
          <p:cNvSpPr/>
          <p:nvPr/>
        </p:nvSpPr>
        <p:spPr>
          <a:xfrm>
            <a:off x="6289743" y="3102069"/>
            <a:ext cx="1559133" cy="369332"/>
          </a:xfrm>
          <a:prstGeom prst="rect">
            <a:avLst/>
          </a:prstGeom>
          <a:solidFill>
            <a:schemeClr val="accent4"/>
          </a:solidFill>
        </p:spPr>
        <p:txBody>
          <a:bodyPr wrap="square">
            <a:spAutoFit/>
          </a:bodyPr>
          <a:lstStyle/>
          <a:p>
            <a:r>
              <a:rPr lang="en-US" dirty="0"/>
              <a:t>scenographer</a:t>
            </a:r>
            <a:endParaRPr lang="pt-PT" dirty="0"/>
          </a:p>
        </p:txBody>
      </p:sp>
      <p:grpSp>
        <p:nvGrpSpPr>
          <p:cNvPr id="15" name="Agrupar 14">
            <a:extLst>
              <a:ext uri="{FF2B5EF4-FFF2-40B4-BE49-F238E27FC236}">
                <a16:creationId xmlns:a16="http://schemas.microsoft.com/office/drawing/2014/main" id="{6E39ED6E-2E8E-4DD3-A1AD-C97DE2ECE29E}"/>
              </a:ext>
            </a:extLst>
          </p:cNvPr>
          <p:cNvGrpSpPr/>
          <p:nvPr/>
        </p:nvGrpSpPr>
        <p:grpSpPr>
          <a:xfrm>
            <a:off x="5170080" y="3026994"/>
            <a:ext cx="1119664" cy="445824"/>
            <a:chOff x="5209291" y="3601027"/>
            <a:chExt cx="1008629" cy="376775"/>
          </a:xfrm>
        </p:grpSpPr>
        <p:sp>
          <p:nvSpPr>
            <p:cNvPr id="13" name="Seta: Para a Direita 12">
              <a:extLst>
                <a:ext uri="{FF2B5EF4-FFF2-40B4-BE49-F238E27FC236}">
                  <a16:creationId xmlns:a16="http://schemas.microsoft.com/office/drawing/2014/main" id="{17E2422A-2A50-499F-9AA8-41615F6B3F2E}"/>
                </a:ext>
              </a:extLst>
            </p:cNvPr>
            <p:cNvSpPr/>
            <p:nvPr/>
          </p:nvSpPr>
          <p:spPr>
            <a:xfrm rot="10800000">
              <a:off x="5209291" y="3601027"/>
              <a:ext cx="1008629" cy="361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CaixaDeTexto 13">
              <a:extLst>
                <a:ext uri="{FF2B5EF4-FFF2-40B4-BE49-F238E27FC236}">
                  <a16:creationId xmlns:a16="http://schemas.microsoft.com/office/drawing/2014/main" id="{57E8EFE4-5837-4A27-B8F2-408A2F3896EA}"/>
                </a:ext>
              </a:extLst>
            </p:cNvPr>
            <p:cNvSpPr txBox="1"/>
            <p:nvPr/>
          </p:nvSpPr>
          <p:spPr>
            <a:xfrm>
              <a:off x="5425086" y="3608470"/>
              <a:ext cx="655325" cy="369332"/>
            </a:xfrm>
            <a:prstGeom prst="rect">
              <a:avLst/>
            </a:prstGeom>
            <a:noFill/>
          </p:spPr>
          <p:txBody>
            <a:bodyPr wrap="square" rtlCol="0">
              <a:spAutoFit/>
            </a:bodyPr>
            <a:lstStyle/>
            <a:p>
              <a:r>
                <a:rPr lang="pt-PT" dirty="0" err="1"/>
                <a:t>read</a:t>
              </a:r>
              <a:endParaRPr lang="pt-PT" dirty="0"/>
            </a:p>
          </p:txBody>
        </p:sp>
      </p:grpSp>
      <p:grpSp>
        <p:nvGrpSpPr>
          <p:cNvPr id="20" name="Agrupar 19">
            <a:extLst>
              <a:ext uri="{FF2B5EF4-FFF2-40B4-BE49-F238E27FC236}">
                <a16:creationId xmlns:a16="http://schemas.microsoft.com/office/drawing/2014/main" id="{86A23A42-6D4D-4684-B797-FFF849E20860}"/>
              </a:ext>
            </a:extLst>
          </p:cNvPr>
          <p:cNvGrpSpPr/>
          <p:nvPr/>
        </p:nvGrpSpPr>
        <p:grpSpPr>
          <a:xfrm>
            <a:off x="5987001" y="2232389"/>
            <a:ext cx="1533243" cy="851161"/>
            <a:chOff x="6264563" y="1368381"/>
            <a:chExt cx="1399987" cy="645633"/>
          </a:xfrm>
        </p:grpSpPr>
        <p:sp>
          <p:nvSpPr>
            <p:cNvPr id="18" name="Seta: Em Ângulo Reto Para Cima 17">
              <a:extLst>
                <a:ext uri="{FF2B5EF4-FFF2-40B4-BE49-F238E27FC236}">
                  <a16:creationId xmlns:a16="http://schemas.microsoft.com/office/drawing/2014/main" id="{24CC64D2-2463-49F6-8F60-7729509F8765}"/>
                </a:ext>
              </a:extLst>
            </p:cNvPr>
            <p:cNvSpPr/>
            <p:nvPr/>
          </p:nvSpPr>
          <p:spPr>
            <a:xfrm rot="16200000">
              <a:off x="6480560" y="1152384"/>
              <a:ext cx="645633" cy="1077628"/>
            </a:xfrm>
            <a:prstGeom prst="bentUpArrow">
              <a:avLst>
                <a:gd name="adj1" fmla="val 2481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CaixaDeTexto 18">
              <a:extLst>
                <a:ext uri="{FF2B5EF4-FFF2-40B4-BE49-F238E27FC236}">
                  <a16:creationId xmlns:a16="http://schemas.microsoft.com/office/drawing/2014/main" id="{5B07E4E2-97D7-49C1-B8B9-D104FD3E1C21}"/>
                </a:ext>
              </a:extLst>
            </p:cNvPr>
            <p:cNvSpPr txBox="1"/>
            <p:nvPr/>
          </p:nvSpPr>
          <p:spPr>
            <a:xfrm>
              <a:off x="6431029" y="1369764"/>
              <a:ext cx="1233521" cy="369332"/>
            </a:xfrm>
            <a:prstGeom prst="rect">
              <a:avLst/>
            </a:prstGeom>
            <a:noFill/>
          </p:spPr>
          <p:txBody>
            <a:bodyPr wrap="square" rtlCol="0">
              <a:spAutoFit/>
            </a:bodyPr>
            <a:lstStyle/>
            <a:p>
              <a:r>
                <a:rPr lang="pt-PT" dirty="0"/>
                <a:t>meeting</a:t>
              </a:r>
            </a:p>
          </p:txBody>
        </p:sp>
      </p:grpSp>
      <p:grpSp>
        <p:nvGrpSpPr>
          <p:cNvPr id="22" name="Agrupar 21">
            <a:extLst>
              <a:ext uri="{FF2B5EF4-FFF2-40B4-BE49-F238E27FC236}">
                <a16:creationId xmlns:a16="http://schemas.microsoft.com/office/drawing/2014/main" id="{80867771-EE3D-4C7C-9197-37AE2029D82A}"/>
              </a:ext>
            </a:extLst>
          </p:cNvPr>
          <p:cNvGrpSpPr/>
          <p:nvPr/>
        </p:nvGrpSpPr>
        <p:grpSpPr>
          <a:xfrm>
            <a:off x="4951327" y="1892582"/>
            <a:ext cx="1180201" cy="959131"/>
            <a:chOff x="5261713" y="892690"/>
            <a:chExt cx="1180201" cy="959131"/>
          </a:xfrm>
        </p:grpSpPr>
        <p:sp>
          <p:nvSpPr>
            <p:cNvPr id="12" name="Oval 11">
              <a:extLst>
                <a:ext uri="{FF2B5EF4-FFF2-40B4-BE49-F238E27FC236}">
                  <a16:creationId xmlns:a16="http://schemas.microsoft.com/office/drawing/2014/main" id="{320855D1-1F92-4F18-9CD2-DA133FDB09CE}"/>
                </a:ext>
              </a:extLst>
            </p:cNvPr>
            <p:cNvSpPr/>
            <p:nvPr/>
          </p:nvSpPr>
          <p:spPr>
            <a:xfrm>
              <a:off x="5288758" y="892690"/>
              <a:ext cx="1008629" cy="95913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CaixaDeTexto 20">
              <a:extLst>
                <a:ext uri="{FF2B5EF4-FFF2-40B4-BE49-F238E27FC236}">
                  <a16:creationId xmlns:a16="http://schemas.microsoft.com/office/drawing/2014/main" id="{9A81D092-B2E7-4F92-8E23-B213DE9990F3}"/>
                </a:ext>
              </a:extLst>
            </p:cNvPr>
            <p:cNvSpPr txBox="1"/>
            <p:nvPr/>
          </p:nvSpPr>
          <p:spPr>
            <a:xfrm>
              <a:off x="5261713" y="1195922"/>
              <a:ext cx="1180201" cy="369332"/>
            </a:xfrm>
            <a:prstGeom prst="rect">
              <a:avLst/>
            </a:prstGeom>
            <a:noFill/>
          </p:spPr>
          <p:txBody>
            <a:bodyPr wrap="square" rtlCol="0">
              <a:spAutoFit/>
            </a:bodyPr>
            <a:lstStyle/>
            <a:p>
              <a:r>
                <a:rPr lang="pt-PT" dirty="0" err="1"/>
                <a:t>directors</a:t>
              </a:r>
              <a:endParaRPr lang="pt-PT" dirty="0"/>
            </a:p>
          </p:txBody>
        </p:sp>
      </p:grpSp>
      <p:grpSp>
        <p:nvGrpSpPr>
          <p:cNvPr id="23" name="Agrupar 22">
            <a:extLst>
              <a:ext uri="{FF2B5EF4-FFF2-40B4-BE49-F238E27FC236}">
                <a16:creationId xmlns:a16="http://schemas.microsoft.com/office/drawing/2014/main" id="{C9C3B79A-701E-440C-A9CA-1204FC7C170D}"/>
              </a:ext>
            </a:extLst>
          </p:cNvPr>
          <p:cNvGrpSpPr/>
          <p:nvPr/>
        </p:nvGrpSpPr>
        <p:grpSpPr>
          <a:xfrm rot="10800000" flipV="1">
            <a:off x="7307336" y="2240994"/>
            <a:ext cx="1483489" cy="852230"/>
            <a:chOff x="5987634" y="1367570"/>
            <a:chExt cx="1354557" cy="646444"/>
          </a:xfrm>
        </p:grpSpPr>
        <p:sp>
          <p:nvSpPr>
            <p:cNvPr id="24" name="Seta: Em Ângulo Reto Para Cima 23">
              <a:extLst>
                <a:ext uri="{FF2B5EF4-FFF2-40B4-BE49-F238E27FC236}">
                  <a16:creationId xmlns:a16="http://schemas.microsoft.com/office/drawing/2014/main" id="{D9C0818D-C06B-408E-B794-DD11287545BA}"/>
                </a:ext>
              </a:extLst>
            </p:cNvPr>
            <p:cNvSpPr/>
            <p:nvPr/>
          </p:nvSpPr>
          <p:spPr>
            <a:xfrm rot="16200000">
              <a:off x="6480560" y="1152384"/>
              <a:ext cx="645633" cy="1077628"/>
            </a:xfrm>
            <a:prstGeom prst="bentUpArrow">
              <a:avLst>
                <a:gd name="adj1" fmla="val 2481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CaixaDeTexto 24">
              <a:extLst>
                <a:ext uri="{FF2B5EF4-FFF2-40B4-BE49-F238E27FC236}">
                  <a16:creationId xmlns:a16="http://schemas.microsoft.com/office/drawing/2014/main" id="{61B743B1-78DA-4F9B-B949-FC6D2D31721C}"/>
                </a:ext>
              </a:extLst>
            </p:cNvPr>
            <p:cNvSpPr txBox="1"/>
            <p:nvPr/>
          </p:nvSpPr>
          <p:spPr>
            <a:xfrm>
              <a:off x="5987634" y="1367570"/>
              <a:ext cx="1233521" cy="280150"/>
            </a:xfrm>
            <a:prstGeom prst="rect">
              <a:avLst/>
            </a:prstGeom>
            <a:noFill/>
          </p:spPr>
          <p:txBody>
            <a:bodyPr wrap="square" rtlCol="0">
              <a:spAutoFit/>
            </a:bodyPr>
            <a:lstStyle/>
            <a:p>
              <a:r>
                <a:rPr lang="pt-PT" dirty="0" err="1"/>
                <a:t>draw</a:t>
              </a:r>
              <a:endParaRPr lang="pt-PT" dirty="0"/>
            </a:p>
          </p:txBody>
        </p:sp>
      </p:grpSp>
      <p:grpSp>
        <p:nvGrpSpPr>
          <p:cNvPr id="27" name="Agrupar 26">
            <a:extLst>
              <a:ext uri="{FF2B5EF4-FFF2-40B4-BE49-F238E27FC236}">
                <a16:creationId xmlns:a16="http://schemas.microsoft.com/office/drawing/2014/main" id="{949EEAF0-26CC-414B-9980-BEA6D8F1138C}"/>
              </a:ext>
            </a:extLst>
          </p:cNvPr>
          <p:cNvGrpSpPr/>
          <p:nvPr/>
        </p:nvGrpSpPr>
        <p:grpSpPr>
          <a:xfrm>
            <a:off x="8499812" y="1934996"/>
            <a:ext cx="1040362" cy="959131"/>
            <a:chOff x="5288758" y="892690"/>
            <a:chExt cx="1068256" cy="959131"/>
          </a:xfrm>
        </p:grpSpPr>
        <p:sp>
          <p:nvSpPr>
            <p:cNvPr id="28" name="Oval 27">
              <a:extLst>
                <a:ext uri="{FF2B5EF4-FFF2-40B4-BE49-F238E27FC236}">
                  <a16:creationId xmlns:a16="http://schemas.microsoft.com/office/drawing/2014/main" id="{5F2F44D9-F5FA-47EF-9737-3C7A308C44AB}"/>
                </a:ext>
              </a:extLst>
            </p:cNvPr>
            <p:cNvSpPr/>
            <p:nvPr/>
          </p:nvSpPr>
          <p:spPr>
            <a:xfrm>
              <a:off x="5288758" y="892690"/>
              <a:ext cx="1008629" cy="95913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CaixaDeTexto 28">
              <a:extLst>
                <a:ext uri="{FF2B5EF4-FFF2-40B4-BE49-F238E27FC236}">
                  <a16:creationId xmlns:a16="http://schemas.microsoft.com/office/drawing/2014/main" id="{E4061400-DF8E-4872-A5B6-BA4603C297FA}"/>
                </a:ext>
              </a:extLst>
            </p:cNvPr>
            <p:cNvSpPr txBox="1"/>
            <p:nvPr/>
          </p:nvSpPr>
          <p:spPr>
            <a:xfrm>
              <a:off x="5348385" y="1196431"/>
              <a:ext cx="1008629" cy="383652"/>
            </a:xfrm>
            <a:prstGeom prst="rect">
              <a:avLst/>
            </a:prstGeom>
            <a:noFill/>
          </p:spPr>
          <p:txBody>
            <a:bodyPr wrap="square" rtlCol="0">
              <a:spAutoFit/>
            </a:bodyPr>
            <a:lstStyle/>
            <a:p>
              <a:r>
                <a:rPr lang="pt-PT" dirty="0" err="1"/>
                <a:t>project</a:t>
              </a:r>
              <a:endParaRPr lang="pt-PT" dirty="0"/>
            </a:p>
          </p:txBody>
        </p:sp>
      </p:grpSp>
      <p:sp>
        <p:nvSpPr>
          <p:cNvPr id="30" name="Retângulo 29">
            <a:extLst>
              <a:ext uri="{FF2B5EF4-FFF2-40B4-BE49-F238E27FC236}">
                <a16:creationId xmlns:a16="http://schemas.microsoft.com/office/drawing/2014/main" id="{30F2F2AE-CEC9-484F-83E4-D8C5EFC6293F}"/>
              </a:ext>
            </a:extLst>
          </p:cNvPr>
          <p:cNvSpPr/>
          <p:nvPr/>
        </p:nvSpPr>
        <p:spPr>
          <a:xfrm>
            <a:off x="8225459" y="3121286"/>
            <a:ext cx="1559133" cy="369332"/>
          </a:xfrm>
          <a:prstGeom prst="rect">
            <a:avLst/>
          </a:prstGeom>
          <a:solidFill>
            <a:schemeClr val="accent4"/>
          </a:solidFill>
        </p:spPr>
        <p:txBody>
          <a:bodyPr wrap="square">
            <a:spAutoFit/>
          </a:bodyPr>
          <a:lstStyle/>
          <a:p>
            <a:r>
              <a:rPr lang="en-US" dirty="0" err="1"/>
              <a:t>scenotechnic</a:t>
            </a:r>
            <a:endParaRPr lang="pt-PT" dirty="0"/>
          </a:p>
        </p:txBody>
      </p:sp>
      <p:sp>
        <p:nvSpPr>
          <p:cNvPr id="26" name="Seta: Para Baixo 25">
            <a:extLst>
              <a:ext uri="{FF2B5EF4-FFF2-40B4-BE49-F238E27FC236}">
                <a16:creationId xmlns:a16="http://schemas.microsoft.com/office/drawing/2014/main" id="{FF75848C-62F4-4135-89B9-F7448464D495}"/>
              </a:ext>
            </a:extLst>
          </p:cNvPr>
          <p:cNvSpPr/>
          <p:nvPr/>
        </p:nvSpPr>
        <p:spPr>
          <a:xfrm>
            <a:off x="8842512" y="2668929"/>
            <a:ext cx="349094" cy="535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096" name="Retângulo 4095">
            <a:extLst>
              <a:ext uri="{FF2B5EF4-FFF2-40B4-BE49-F238E27FC236}">
                <a16:creationId xmlns:a16="http://schemas.microsoft.com/office/drawing/2014/main" id="{F8895CB7-9867-42E0-AD40-D944C4B70B15}"/>
              </a:ext>
            </a:extLst>
          </p:cNvPr>
          <p:cNvSpPr/>
          <p:nvPr/>
        </p:nvSpPr>
        <p:spPr>
          <a:xfrm>
            <a:off x="276363" y="4958928"/>
            <a:ext cx="10591472" cy="646331"/>
          </a:xfrm>
          <a:prstGeom prst="rect">
            <a:avLst/>
          </a:prstGeom>
          <a:ln w="38100">
            <a:solidFill>
              <a:schemeClr val="accent1"/>
            </a:solidFill>
          </a:ln>
        </p:spPr>
        <p:txBody>
          <a:bodyPr wrap="square">
            <a:spAutoFit/>
          </a:bodyPr>
          <a:lstStyle/>
          <a:p>
            <a:r>
              <a:rPr lang="en-US" dirty="0"/>
              <a:t>The </a:t>
            </a:r>
            <a:r>
              <a:rPr lang="en-US" b="1" u="sng" dirty="0"/>
              <a:t>scenographer</a:t>
            </a:r>
            <a:r>
              <a:rPr lang="en-US" dirty="0"/>
              <a:t> is like the architect and the </a:t>
            </a:r>
            <a:r>
              <a:rPr lang="en-US" b="1" u="sng" dirty="0" err="1"/>
              <a:t>scenotechnic</a:t>
            </a:r>
            <a:r>
              <a:rPr lang="en-US" dirty="0"/>
              <a:t> is like the engineer in civil construction.</a:t>
            </a:r>
            <a:endParaRPr lang="pt-PT" dirty="0"/>
          </a:p>
        </p:txBody>
      </p:sp>
    </p:spTree>
    <p:extLst>
      <p:ext uri="{BB962C8B-B14F-4D97-AF65-F5344CB8AC3E}">
        <p14:creationId xmlns:p14="http://schemas.microsoft.com/office/powerpoint/2010/main" val="408746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m para cenário de teatro">
            <a:extLst>
              <a:ext uri="{FF2B5EF4-FFF2-40B4-BE49-F238E27FC236}">
                <a16:creationId xmlns:a16="http://schemas.microsoft.com/office/drawing/2014/main" id="{5D0BFF3E-374F-4F9C-A38E-417289F01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90" y="3151133"/>
            <a:ext cx="3266599" cy="21737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m para cenário de teatro">
            <a:extLst>
              <a:ext uri="{FF2B5EF4-FFF2-40B4-BE49-F238E27FC236}">
                <a16:creationId xmlns:a16="http://schemas.microsoft.com/office/drawing/2014/main" id="{F4B28C3D-6257-4144-A96D-DA765BC6A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39" y="1520125"/>
            <a:ext cx="3219450" cy="1419225"/>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68EDF7A7-EE93-4A70-9282-539B5D0EF761}"/>
              </a:ext>
            </a:extLst>
          </p:cNvPr>
          <p:cNvSpPr/>
          <p:nvPr/>
        </p:nvSpPr>
        <p:spPr>
          <a:xfrm>
            <a:off x="908507" y="710598"/>
            <a:ext cx="4220835" cy="584775"/>
          </a:xfrm>
          <a:prstGeom prst="rect">
            <a:avLst/>
          </a:prstGeom>
          <a:solidFill>
            <a:schemeClr val="accent4"/>
          </a:solidFill>
        </p:spPr>
        <p:txBody>
          <a:bodyPr wrap="none">
            <a:spAutoFit/>
          </a:bodyPr>
          <a:lstStyle/>
          <a:p>
            <a:r>
              <a:rPr lang="pt-PT" sz="3200" dirty="0"/>
              <a:t>CREATING A SCENARIO</a:t>
            </a:r>
          </a:p>
        </p:txBody>
      </p:sp>
      <p:sp>
        <p:nvSpPr>
          <p:cNvPr id="7" name="Retângulo 6">
            <a:extLst>
              <a:ext uri="{FF2B5EF4-FFF2-40B4-BE49-F238E27FC236}">
                <a16:creationId xmlns:a16="http://schemas.microsoft.com/office/drawing/2014/main" id="{21A554F9-426B-4D75-8E92-40850FBAF849}"/>
              </a:ext>
            </a:extLst>
          </p:cNvPr>
          <p:cNvSpPr/>
          <p:nvPr/>
        </p:nvSpPr>
        <p:spPr>
          <a:xfrm>
            <a:off x="4193048" y="1668681"/>
            <a:ext cx="6096000" cy="1477328"/>
          </a:xfrm>
          <a:prstGeom prst="rect">
            <a:avLst/>
          </a:prstGeom>
          <a:ln w="38100">
            <a:solidFill>
              <a:schemeClr val="accent1"/>
            </a:solidFill>
          </a:ln>
        </p:spPr>
        <p:txBody>
          <a:bodyPr>
            <a:spAutoFit/>
          </a:bodyPr>
          <a:lstStyle/>
          <a:p>
            <a:r>
              <a:rPr lang="en-US" dirty="0"/>
              <a:t>Scenarios should be simple, but with the indispensable to stimulate the viewer's imagination; </a:t>
            </a:r>
          </a:p>
          <a:p>
            <a:endParaRPr lang="en-US" dirty="0"/>
          </a:p>
          <a:p>
            <a:r>
              <a:rPr lang="en-US" dirty="0"/>
              <a:t>DON’T elaborate complicated </a:t>
            </a:r>
            <a:r>
              <a:rPr lang="en-US" dirty="0" err="1"/>
              <a:t>scenaries</a:t>
            </a:r>
            <a:r>
              <a:rPr lang="en-US" dirty="0"/>
              <a:t>;</a:t>
            </a:r>
          </a:p>
          <a:p>
            <a:r>
              <a:rPr lang="en-US" dirty="0"/>
              <a:t>DON’T choose and empty stage.</a:t>
            </a:r>
            <a:endParaRPr lang="pt-PT" dirty="0"/>
          </a:p>
        </p:txBody>
      </p:sp>
      <p:sp>
        <p:nvSpPr>
          <p:cNvPr id="8" name="Retângulo 7">
            <a:extLst>
              <a:ext uri="{FF2B5EF4-FFF2-40B4-BE49-F238E27FC236}">
                <a16:creationId xmlns:a16="http://schemas.microsoft.com/office/drawing/2014/main" id="{49C351B5-5479-4893-905D-39A0F88568BD}"/>
              </a:ext>
            </a:extLst>
          </p:cNvPr>
          <p:cNvSpPr/>
          <p:nvPr/>
        </p:nvSpPr>
        <p:spPr>
          <a:xfrm>
            <a:off x="4193050" y="3776354"/>
            <a:ext cx="6096000" cy="923330"/>
          </a:xfrm>
          <a:prstGeom prst="rect">
            <a:avLst/>
          </a:prstGeom>
          <a:ln w="38100">
            <a:solidFill>
              <a:schemeClr val="accent1"/>
            </a:solidFill>
          </a:ln>
        </p:spPr>
        <p:txBody>
          <a:bodyPr>
            <a:spAutoFit/>
          </a:bodyPr>
          <a:lstStyle/>
          <a:p>
            <a:r>
              <a:rPr lang="en-US" dirty="0"/>
              <a:t>We can use painted panels, solid wooden structures, furniture and real objects or manufactured by the scenography technicians.</a:t>
            </a:r>
            <a:endParaRPr lang="pt-PT" dirty="0"/>
          </a:p>
        </p:txBody>
      </p:sp>
      <p:sp>
        <p:nvSpPr>
          <p:cNvPr id="9" name="Retângulo 8">
            <a:extLst>
              <a:ext uri="{FF2B5EF4-FFF2-40B4-BE49-F238E27FC236}">
                <a16:creationId xmlns:a16="http://schemas.microsoft.com/office/drawing/2014/main" id="{FB0ED0F2-8E03-45FA-8B6C-98786DE8A902}"/>
              </a:ext>
            </a:extLst>
          </p:cNvPr>
          <p:cNvSpPr/>
          <p:nvPr/>
        </p:nvSpPr>
        <p:spPr>
          <a:xfrm>
            <a:off x="385970" y="5536689"/>
            <a:ext cx="9903078" cy="923330"/>
          </a:xfrm>
          <a:prstGeom prst="rect">
            <a:avLst/>
          </a:prstGeom>
          <a:ln w="38100">
            <a:solidFill>
              <a:schemeClr val="accent1"/>
            </a:solidFill>
          </a:ln>
        </p:spPr>
        <p:txBody>
          <a:bodyPr wrap="square">
            <a:spAutoFit/>
          </a:bodyPr>
          <a:lstStyle/>
          <a:p>
            <a:r>
              <a:rPr lang="en-US" dirty="0"/>
              <a:t>Some scenarios have special effects such as explosions, lights, movements, pieces that have to fall on the scene, for example: doors, chandeliers. In this case it is necessary to create protection mechanisms so as not to damage the stage where the play takes place.</a:t>
            </a:r>
            <a:endParaRPr lang="pt-PT" dirty="0"/>
          </a:p>
        </p:txBody>
      </p:sp>
    </p:spTree>
    <p:extLst>
      <p:ext uri="{BB962C8B-B14F-4D97-AF65-F5344CB8AC3E}">
        <p14:creationId xmlns:p14="http://schemas.microsoft.com/office/powerpoint/2010/main" val="380515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op-up set design on Behance">
            <a:extLst>
              <a:ext uri="{FF2B5EF4-FFF2-40B4-BE49-F238E27FC236}">
                <a16:creationId xmlns:a16="http://schemas.microsoft.com/office/drawing/2014/main" id="{40E05EE5-D659-4BE7-9C44-BF3BFD87FAF0}"/>
              </a:ext>
            </a:extLst>
          </p:cNvPr>
          <p:cNvPicPr/>
          <p:nvPr/>
        </p:nvPicPr>
        <p:blipFill rotWithShape="1">
          <a:blip r:embed="rId2">
            <a:extLst>
              <a:ext uri="{28A0092B-C50C-407E-A947-70E740481C1C}">
                <a14:useLocalDpi xmlns:a14="http://schemas.microsoft.com/office/drawing/2010/main" val="0"/>
              </a:ext>
            </a:extLst>
          </a:blip>
          <a:srcRect l="1650" t="-212" r="3345" b="51460"/>
          <a:stretch/>
        </p:blipFill>
        <p:spPr bwMode="auto">
          <a:xfrm>
            <a:off x="1019332" y="1443841"/>
            <a:ext cx="2248524" cy="5226782"/>
          </a:xfrm>
          <a:prstGeom prst="rect">
            <a:avLst/>
          </a:prstGeom>
          <a:noFill/>
          <a:ln>
            <a:noFill/>
          </a:ln>
          <a:extLst>
            <a:ext uri="{53640926-AAD7-44D8-BBD7-CCE9431645EC}">
              <a14:shadowObscured xmlns:a14="http://schemas.microsoft.com/office/drawing/2010/main"/>
            </a:ext>
          </a:extLst>
        </p:spPr>
      </p:pic>
      <p:sp>
        <p:nvSpPr>
          <p:cNvPr id="8" name="Retângulo 7">
            <a:extLst>
              <a:ext uri="{FF2B5EF4-FFF2-40B4-BE49-F238E27FC236}">
                <a16:creationId xmlns:a16="http://schemas.microsoft.com/office/drawing/2014/main" id="{23A6253D-CEBB-4F72-AAFD-42A57D308901}"/>
              </a:ext>
            </a:extLst>
          </p:cNvPr>
          <p:cNvSpPr/>
          <p:nvPr/>
        </p:nvSpPr>
        <p:spPr>
          <a:xfrm>
            <a:off x="3514619" y="5350767"/>
            <a:ext cx="6096000" cy="923330"/>
          </a:xfrm>
          <a:prstGeom prst="rect">
            <a:avLst/>
          </a:prstGeom>
          <a:ln w="38100">
            <a:solidFill>
              <a:srgbClr val="92D050"/>
            </a:solidFill>
          </a:ln>
        </p:spPr>
        <p:txBody>
          <a:bodyPr>
            <a:spAutoFit/>
          </a:bodyPr>
          <a:lstStyle/>
          <a:p>
            <a:r>
              <a:rPr lang="pt-PT" dirty="0" err="1"/>
              <a:t>The</a:t>
            </a:r>
            <a:r>
              <a:rPr lang="pt-PT" dirty="0"/>
              <a:t> </a:t>
            </a:r>
            <a:r>
              <a:rPr lang="pt-PT" dirty="0" err="1"/>
              <a:t>change</a:t>
            </a:r>
            <a:r>
              <a:rPr lang="pt-PT" dirty="0"/>
              <a:t> </a:t>
            </a:r>
            <a:r>
              <a:rPr lang="pt-PT" dirty="0" err="1"/>
              <a:t>in</a:t>
            </a:r>
            <a:r>
              <a:rPr lang="pt-PT" dirty="0"/>
              <a:t> </a:t>
            </a:r>
            <a:r>
              <a:rPr lang="pt-PT" dirty="0" err="1"/>
              <a:t>scenario</a:t>
            </a:r>
            <a:r>
              <a:rPr lang="pt-PT" dirty="0"/>
              <a:t> </a:t>
            </a:r>
            <a:r>
              <a:rPr lang="pt-PT" dirty="0" err="1"/>
              <a:t>needs</a:t>
            </a:r>
            <a:r>
              <a:rPr lang="pt-PT" dirty="0"/>
              <a:t> to </a:t>
            </a:r>
            <a:r>
              <a:rPr lang="pt-PT" dirty="0" err="1"/>
              <a:t>be</a:t>
            </a:r>
            <a:r>
              <a:rPr lang="pt-PT" dirty="0"/>
              <a:t> </a:t>
            </a:r>
            <a:r>
              <a:rPr lang="pt-PT" dirty="0" err="1"/>
              <a:t>fast</a:t>
            </a:r>
            <a:r>
              <a:rPr lang="pt-PT" dirty="0"/>
              <a:t>. </a:t>
            </a:r>
            <a:r>
              <a:rPr lang="pt-PT" dirty="0" err="1"/>
              <a:t>It</a:t>
            </a:r>
            <a:r>
              <a:rPr lang="pt-PT" dirty="0"/>
              <a:t> </a:t>
            </a:r>
            <a:r>
              <a:rPr lang="pt-PT" dirty="0" err="1"/>
              <a:t>is</a:t>
            </a:r>
            <a:r>
              <a:rPr lang="pt-PT" dirty="0"/>
              <a:t> </a:t>
            </a:r>
            <a:r>
              <a:rPr lang="pt-PT" dirty="0" err="1"/>
              <a:t>also</a:t>
            </a:r>
            <a:r>
              <a:rPr lang="pt-PT" dirty="0"/>
              <a:t> </a:t>
            </a:r>
            <a:r>
              <a:rPr lang="pt-PT" dirty="0" err="1"/>
              <a:t>better</a:t>
            </a:r>
            <a:r>
              <a:rPr lang="pt-PT" dirty="0"/>
              <a:t> to </a:t>
            </a:r>
            <a:r>
              <a:rPr lang="pt-PT" dirty="0" err="1"/>
              <a:t>have</a:t>
            </a:r>
            <a:r>
              <a:rPr lang="pt-PT" dirty="0"/>
              <a:t> a </a:t>
            </a:r>
            <a:r>
              <a:rPr lang="pt-PT" dirty="0" err="1"/>
              <a:t>trained</a:t>
            </a:r>
            <a:r>
              <a:rPr lang="pt-PT" dirty="0"/>
              <a:t> </a:t>
            </a:r>
            <a:r>
              <a:rPr lang="pt-PT" dirty="0" err="1"/>
              <a:t>group</a:t>
            </a:r>
            <a:r>
              <a:rPr lang="pt-PT" dirty="0"/>
              <a:t> to do </a:t>
            </a:r>
            <a:r>
              <a:rPr lang="pt-PT" dirty="0" err="1"/>
              <a:t>these</a:t>
            </a:r>
            <a:r>
              <a:rPr lang="pt-PT" dirty="0"/>
              <a:t> </a:t>
            </a:r>
            <a:r>
              <a:rPr lang="pt-PT" dirty="0" err="1"/>
              <a:t>changes</a:t>
            </a:r>
            <a:r>
              <a:rPr lang="pt-PT" dirty="0"/>
              <a:t> </a:t>
            </a:r>
            <a:r>
              <a:rPr lang="pt-PT" dirty="0" err="1"/>
              <a:t>in</a:t>
            </a:r>
            <a:r>
              <a:rPr lang="pt-PT" dirty="0"/>
              <a:t> a </a:t>
            </a:r>
            <a:r>
              <a:rPr lang="pt-PT" dirty="0" err="1"/>
              <a:t>noiseless</a:t>
            </a:r>
            <a:r>
              <a:rPr lang="pt-PT" dirty="0"/>
              <a:t> </a:t>
            </a:r>
            <a:r>
              <a:rPr lang="pt-PT" dirty="0" err="1"/>
              <a:t>way</a:t>
            </a:r>
            <a:r>
              <a:rPr lang="pt-PT" dirty="0"/>
              <a:t> </a:t>
            </a:r>
            <a:r>
              <a:rPr lang="pt-PT" dirty="0" err="1"/>
              <a:t>and</a:t>
            </a:r>
            <a:r>
              <a:rPr lang="pt-PT" dirty="0"/>
              <a:t> </a:t>
            </a:r>
            <a:r>
              <a:rPr lang="pt-PT" dirty="0" err="1"/>
              <a:t>without</a:t>
            </a:r>
            <a:r>
              <a:rPr lang="pt-PT" dirty="0"/>
              <a:t> </a:t>
            </a:r>
            <a:r>
              <a:rPr lang="pt-PT" dirty="0" err="1"/>
              <a:t>accidents</a:t>
            </a:r>
            <a:r>
              <a:rPr lang="pt-PT" dirty="0"/>
              <a:t>.</a:t>
            </a:r>
          </a:p>
        </p:txBody>
      </p:sp>
      <p:sp>
        <p:nvSpPr>
          <p:cNvPr id="2" name="Retângulo 1">
            <a:extLst>
              <a:ext uri="{FF2B5EF4-FFF2-40B4-BE49-F238E27FC236}">
                <a16:creationId xmlns:a16="http://schemas.microsoft.com/office/drawing/2014/main" id="{5734ADBA-6091-4763-9AF1-98931D414EE9}"/>
              </a:ext>
            </a:extLst>
          </p:cNvPr>
          <p:cNvSpPr/>
          <p:nvPr/>
        </p:nvSpPr>
        <p:spPr>
          <a:xfrm>
            <a:off x="1019332" y="712149"/>
            <a:ext cx="3788025" cy="584775"/>
          </a:xfrm>
          <a:prstGeom prst="rect">
            <a:avLst/>
          </a:prstGeom>
          <a:solidFill>
            <a:schemeClr val="accent4"/>
          </a:solidFill>
        </p:spPr>
        <p:txBody>
          <a:bodyPr wrap="none">
            <a:spAutoFit/>
          </a:bodyPr>
          <a:lstStyle/>
          <a:p>
            <a:r>
              <a:rPr lang="pt-PT" sz="3200" dirty="0"/>
              <a:t>CREATE A SCENARIO</a:t>
            </a:r>
          </a:p>
        </p:txBody>
      </p:sp>
      <p:sp>
        <p:nvSpPr>
          <p:cNvPr id="9" name="Retângulo 8">
            <a:extLst>
              <a:ext uri="{FF2B5EF4-FFF2-40B4-BE49-F238E27FC236}">
                <a16:creationId xmlns:a16="http://schemas.microsoft.com/office/drawing/2014/main" id="{A5FEFB95-4747-4758-8F1C-28C6F04A4AF4}"/>
              </a:ext>
            </a:extLst>
          </p:cNvPr>
          <p:cNvSpPr/>
          <p:nvPr/>
        </p:nvSpPr>
        <p:spPr>
          <a:xfrm>
            <a:off x="3514619" y="1630405"/>
            <a:ext cx="6096000" cy="1015663"/>
          </a:xfrm>
          <a:prstGeom prst="rect">
            <a:avLst/>
          </a:prstGeom>
          <a:ln w="38100">
            <a:solidFill>
              <a:schemeClr val="accent1"/>
            </a:solidFill>
          </a:ln>
        </p:spPr>
        <p:txBody>
          <a:bodyPr>
            <a:spAutoFit/>
          </a:bodyPr>
          <a:lstStyle/>
          <a:p>
            <a:r>
              <a:rPr lang="en-US" sz="2400" b="1" dirty="0"/>
              <a:t>Simplicity</a:t>
            </a:r>
            <a:r>
              <a:rPr lang="en-US" dirty="0"/>
              <a:t>. This is a quality that the school theater must use due to limited financial and technical resources.</a:t>
            </a:r>
            <a:endParaRPr lang="pt-PT" dirty="0"/>
          </a:p>
        </p:txBody>
      </p:sp>
      <p:sp>
        <p:nvSpPr>
          <p:cNvPr id="10" name="Retângulo 9">
            <a:extLst>
              <a:ext uri="{FF2B5EF4-FFF2-40B4-BE49-F238E27FC236}">
                <a16:creationId xmlns:a16="http://schemas.microsoft.com/office/drawing/2014/main" id="{6B8CFA82-8A41-4996-96B0-110CC09C5D7D}"/>
              </a:ext>
            </a:extLst>
          </p:cNvPr>
          <p:cNvSpPr/>
          <p:nvPr/>
        </p:nvSpPr>
        <p:spPr>
          <a:xfrm>
            <a:off x="3514619" y="2929705"/>
            <a:ext cx="6096000" cy="923330"/>
          </a:xfrm>
          <a:prstGeom prst="rect">
            <a:avLst/>
          </a:prstGeom>
          <a:ln w="38100">
            <a:solidFill>
              <a:schemeClr val="accent1"/>
            </a:solidFill>
          </a:ln>
        </p:spPr>
        <p:txBody>
          <a:bodyPr>
            <a:spAutoFit/>
          </a:bodyPr>
          <a:lstStyle/>
          <a:p>
            <a:r>
              <a:rPr lang="en-US" dirty="0"/>
              <a:t>An office setting can be created using just a table and a pair of chairs, adding details like a bookcase, sofa, phone… </a:t>
            </a:r>
            <a:r>
              <a:rPr lang="en-US" dirty="0" err="1"/>
              <a:t>etc</a:t>
            </a:r>
            <a:endParaRPr lang="pt-PT" dirty="0"/>
          </a:p>
        </p:txBody>
      </p:sp>
      <p:sp>
        <p:nvSpPr>
          <p:cNvPr id="12" name="Retângulo 11">
            <a:extLst>
              <a:ext uri="{FF2B5EF4-FFF2-40B4-BE49-F238E27FC236}">
                <a16:creationId xmlns:a16="http://schemas.microsoft.com/office/drawing/2014/main" id="{DB5E7AB5-9471-40B2-90C3-37847ADD0FD1}"/>
              </a:ext>
            </a:extLst>
          </p:cNvPr>
          <p:cNvSpPr/>
          <p:nvPr/>
        </p:nvSpPr>
        <p:spPr>
          <a:xfrm>
            <a:off x="3514619" y="4154304"/>
            <a:ext cx="6096000" cy="923330"/>
          </a:xfrm>
          <a:prstGeom prst="rect">
            <a:avLst/>
          </a:prstGeom>
          <a:ln w="38100">
            <a:solidFill>
              <a:schemeClr val="accent1"/>
            </a:solidFill>
          </a:ln>
        </p:spPr>
        <p:txBody>
          <a:bodyPr>
            <a:spAutoFit/>
          </a:bodyPr>
          <a:lstStyle/>
          <a:p>
            <a:r>
              <a:rPr lang="en-US" dirty="0"/>
              <a:t>The use of many details has some problems in changing the scenario such as arranging the material in the change and the time to do it.</a:t>
            </a:r>
            <a:endParaRPr lang="pt-PT" dirty="0"/>
          </a:p>
        </p:txBody>
      </p:sp>
    </p:spTree>
    <p:extLst>
      <p:ext uri="{BB962C8B-B14F-4D97-AF65-F5344CB8AC3E}">
        <p14:creationId xmlns:p14="http://schemas.microsoft.com/office/powerpoint/2010/main" val="193566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m relacionada">
            <a:extLst>
              <a:ext uri="{FF2B5EF4-FFF2-40B4-BE49-F238E27FC236}">
                <a16:creationId xmlns:a16="http://schemas.microsoft.com/office/drawing/2014/main" id="{5372BC72-9445-4225-B51B-5209C2970E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670" y="1291083"/>
            <a:ext cx="2545000" cy="143156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sultado de imagem para cenário de teatro">
            <a:extLst>
              <a:ext uri="{FF2B5EF4-FFF2-40B4-BE49-F238E27FC236}">
                <a16:creationId xmlns:a16="http://schemas.microsoft.com/office/drawing/2014/main" id="{081F4E0D-1E41-44B6-A530-32299A4EB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868" y="2866483"/>
            <a:ext cx="2542802" cy="190710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Resultado de imagem para cenário de teatro em perspectiva">
            <a:extLst>
              <a:ext uri="{FF2B5EF4-FFF2-40B4-BE49-F238E27FC236}">
                <a16:creationId xmlns:a16="http://schemas.microsoft.com/office/drawing/2014/main" id="{23B2114F-ABD2-47B3-B219-1AFDDF16D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878" y="4902784"/>
            <a:ext cx="2563422" cy="1632927"/>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D7F124B1-7A8E-441D-BDF1-7637F06945C0}"/>
              </a:ext>
            </a:extLst>
          </p:cNvPr>
          <p:cNvSpPr/>
          <p:nvPr/>
        </p:nvSpPr>
        <p:spPr>
          <a:xfrm>
            <a:off x="1007670" y="506585"/>
            <a:ext cx="3788025" cy="584775"/>
          </a:xfrm>
          <a:prstGeom prst="rect">
            <a:avLst/>
          </a:prstGeom>
          <a:solidFill>
            <a:schemeClr val="accent4"/>
          </a:solidFill>
        </p:spPr>
        <p:txBody>
          <a:bodyPr wrap="none">
            <a:spAutoFit/>
          </a:bodyPr>
          <a:lstStyle/>
          <a:p>
            <a:r>
              <a:rPr lang="pt-PT" sz="3200" dirty="0"/>
              <a:t>CREATE A SCENARIO</a:t>
            </a:r>
          </a:p>
        </p:txBody>
      </p:sp>
      <p:sp>
        <p:nvSpPr>
          <p:cNvPr id="3" name="Retângulo 2">
            <a:extLst>
              <a:ext uri="{FF2B5EF4-FFF2-40B4-BE49-F238E27FC236}">
                <a16:creationId xmlns:a16="http://schemas.microsoft.com/office/drawing/2014/main" id="{E83E1468-CA15-405D-92D3-E45EBB78A46B}"/>
              </a:ext>
            </a:extLst>
          </p:cNvPr>
          <p:cNvSpPr/>
          <p:nvPr/>
        </p:nvSpPr>
        <p:spPr>
          <a:xfrm>
            <a:off x="3821723" y="1380382"/>
            <a:ext cx="6096000" cy="1200329"/>
          </a:xfrm>
          <a:prstGeom prst="rect">
            <a:avLst/>
          </a:prstGeom>
          <a:ln w="38100">
            <a:solidFill>
              <a:schemeClr val="accent1"/>
            </a:solidFill>
          </a:ln>
        </p:spPr>
        <p:txBody>
          <a:bodyPr>
            <a:spAutoFit/>
          </a:bodyPr>
          <a:lstStyle/>
          <a:p>
            <a:r>
              <a:rPr lang="en-US" dirty="0"/>
              <a:t>The basic element of the cheapest and easiest scenarios to be changed and saved are the canvas panels or scenery – paper painted and stretched in a wooden frame or other process.</a:t>
            </a:r>
            <a:endParaRPr lang="pt-PT" dirty="0"/>
          </a:p>
        </p:txBody>
      </p:sp>
      <p:sp>
        <p:nvSpPr>
          <p:cNvPr id="9" name="Retângulo 8">
            <a:extLst>
              <a:ext uri="{FF2B5EF4-FFF2-40B4-BE49-F238E27FC236}">
                <a16:creationId xmlns:a16="http://schemas.microsoft.com/office/drawing/2014/main" id="{EA206FBF-C4C7-4FB0-8557-83170F111F4C}"/>
              </a:ext>
            </a:extLst>
          </p:cNvPr>
          <p:cNvSpPr/>
          <p:nvPr/>
        </p:nvSpPr>
        <p:spPr>
          <a:xfrm>
            <a:off x="3821723" y="2908687"/>
            <a:ext cx="6096000" cy="923330"/>
          </a:xfrm>
          <a:prstGeom prst="rect">
            <a:avLst/>
          </a:prstGeom>
          <a:ln w="38100">
            <a:solidFill>
              <a:schemeClr val="accent1"/>
            </a:solidFill>
          </a:ln>
        </p:spPr>
        <p:txBody>
          <a:bodyPr>
            <a:spAutoFit/>
          </a:bodyPr>
          <a:lstStyle/>
          <a:p>
            <a:r>
              <a:rPr lang="en-US" dirty="0"/>
              <a:t>Panels made of scenery paper or canvas are usually excessively light, show folds, ripples or move with drafts; they need to be very fixed.</a:t>
            </a:r>
            <a:endParaRPr lang="pt-PT" dirty="0"/>
          </a:p>
        </p:txBody>
      </p:sp>
      <p:sp>
        <p:nvSpPr>
          <p:cNvPr id="10" name="Retângulo 9">
            <a:extLst>
              <a:ext uri="{FF2B5EF4-FFF2-40B4-BE49-F238E27FC236}">
                <a16:creationId xmlns:a16="http://schemas.microsoft.com/office/drawing/2014/main" id="{3F4AFF20-D77F-49CA-9CA0-54C48A55EDD8}"/>
              </a:ext>
            </a:extLst>
          </p:cNvPr>
          <p:cNvSpPr/>
          <p:nvPr/>
        </p:nvSpPr>
        <p:spPr>
          <a:xfrm>
            <a:off x="3821723" y="4188139"/>
            <a:ext cx="6096000" cy="923330"/>
          </a:xfrm>
          <a:prstGeom prst="rect">
            <a:avLst/>
          </a:prstGeom>
          <a:ln w="38100">
            <a:solidFill>
              <a:schemeClr val="accent1"/>
            </a:solidFill>
          </a:ln>
        </p:spPr>
        <p:txBody>
          <a:bodyPr>
            <a:spAutoFit/>
          </a:bodyPr>
          <a:lstStyle/>
          <a:p>
            <a:r>
              <a:rPr lang="en-US" dirty="0"/>
              <a:t>External settings such as gardens, woods, open fields, or a street can be painted on a larger panel or on a suspended and well-stretched canvas.</a:t>
            </a:r>
            <a:endParaRPr lang="pt-PT" dirty="0"/>
          </a:p>
        </p:txBody>
      </p:sp>
      <p:sp>
        <p:nvSpPr>
          <p:cNvPr id="11" name="Retângulo 10">
            <a:extLst>
              <a:ext uri="{FF2B5EF4-FFF2-40B4-BE49-F238E27FC236}">
                <a16:creationId xmlns:a16="http://schemas.microsoft.com/office/drawing/2014/main" id="{7D1A6595-6984-44D0-9752-2F0AE61F3809}"/>
              </a:ext>
            </a:extLst>
          </p:cNvPr>
          <p:cNvSpPr/>
          <p:nvPr/>
        </p:nvSpPr>
        <p:spPr>
          <a:xfrm>
            <a:off x="3821723" y="5477618"/>
            <a:ext cx="6096000" cy="646331"/>
          </a:xfrm>
          <a:prstGeom prst="rect">
            <a:avLst/>
          </a:prstGeom>
          <a:ln w="38100">
            <a:solidFill>
              <a:schemeClr val="accent1"/>
            </a:solidFill>
          </a:ln>
        </p:spPr>
        <p:txBody>
          <a:bodyPr>
            <a:spAutoFit/>
          </a:bodyPr>
          <a:lstStyle/>
          <a:p>
            <a:r>
              <a:rPr lang="en-US" dirty="0"/>
              <a:t>The painting of a panel should show the most convenient perspective in relation to the audience.</a:t>
            </a:r>
            <a:endParaRPr lang="pt-PT" dirty="0"/>
          </a:p>
        </p:txBody>
      </p:sp>
    </p:spTree>
    <p:extLst>
      <p:ext uri="{BB962C8B-B14F-4D97-AF65-F5344CB8AC3E}">
        <p14:creationId xmlns:p14="http://schemas.microsoft.com/office/powerpoint/2010/main" val="19788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paisagem em perspectiva">
            <a:extLst>
              <a:ext uri="{FF2B5EF4-FFF2-40B4-BE49-F238E27FC236}">
                <a16:creationId xmlns:a16="http://schemas.microsoft.com/office/drawing/2014/main" id="{D762BC76-9EC6-4041-9AD4-4F92584C9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721" y="1628775"/>
            <a:ext cx="2715338" cy="1418983"/>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pic>
        <p:nvPicPr>
          <p:cNvPr id="9220" name="Picture 4" descr="Resultado de imagem para paisagem em perspectiva">
            <a:extLst>
              <a:ext uri="{FF2B5EF4-FFF2-40B4-BE49-F238E27FC236}">
                <a16:creationId xmlns:a16="http://schemas.microsoft.com/office/drawing/2014/main" id="{A0633CF7-A060-40A2-983F-4E7C58EE0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77" y="1628775"/>
            <a:ext cx="2533650" cy="1800225"/>
          </a:xfrm>
          <a:prstGeom prst="rect">
            <a:avLst/>
          </a:prstGeom>
          <a:solidFill>
            <a:schemeClr val="accent4"/>
          </a:solidFill>
          <a:ln w="76200">
            <a:solidFill>
              <a:schemeClr val="accent4"/>
            </a:solidFill>
          </a:ln>
        </p:spPr>
      </p:pic>
      <p:pic>
        <p:nvPicPr>
          <p:cNvPr id="9222" name="Picture 6" descr="Resultado de imagem para paisagem em perspectiva">
            <a:extLst>
              <a:ext uri="{FF2B5EF4-FFF2-40B4-BE49-F238E27FC236}">
                <a16:creationId xmlns:a16="http://schemas.microsoft.com/office/drawing/2014/main" id="{B16D758D-DD44-4C6D-AA27-9D6D40CBF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553" y="1628775"/>
            <a:ext cx="2619375" cy="1743075"/>
          </a:xfrm>
          <a:prstGeom prst="rect">
            <a:avLst/>
          </a:prstGeom>
          <a:noFill/>
          <a:ln w="76200">
            <a:solidFill>
              <a:schemeClr val="accent4"/>
            </a:solidFill>
          </a:ln>
          <a:extLst>
            <a:ext uri="{909E8E84-426E-40DD-AFC4-6F175D3DCCD1}">
              <a14:hiddenFill xmlns:a14="http://schemas.microsoft.com/office/drawing/2010/main">
                <a:solidFill>
                  <a:srgbClr val="FFFFFF"/>
                </a:solidFill>
              </a14:hiddenFill>
            </a:ext>
          </a:extLst>
        </p:spPr>
      </p:pic>
      <p:pic>
        <p:nvPicPr>
          <p:cNvPr id="9226" name="Picture 10" descr="Resultado de imagem para paisagem em perspectiva">
            <a:extLst>
              <a:ext uri="{FF2B5EF4-FFF2-40B4-BE49-F238E27FC236}">
                <a16:creationId xmlns:a16="http://schemas.microsoft.com/office/drawing/2014/main" id="{18042054-CBAA-42FE-A7EC-829CE24B8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2429" y="3786464"/>
            <a:ext cx="2604499" cy="1950860"/>
          </a:xfrm>
          <a:prstGeom prst="rect">
            <a:avLst/>
          </a:prstGeom>
          <a:noFill/>
          <a:ln w="76200">
            <a:solidFill>
              <a:schemeClr val="accent4"/>
            </a:solidFill>
          </a:ln>
          <a:extLst>
            <a:ext uri="{909E8E84-426E-40DD-AFC4-6F175D3DCCD1}">
              <a14:hiddenFill xmlns:a14="http://schemas.microsoft.com/office/drawing/2010/main">
                <a:solidFill>
                  <a:srgbClr val="FFFFFF"/>
                </a:solidFill>
              </a14:hiddenFill>
            </a:ext>
          </a:extLst>
        </p:spPr>
      </p:pic>
      <p:pic>
        <p:nvPicPr>
          <p:cNvPr id="9228" name="Picture 12" descr="Resultado de imagem para paisagem em perspectiva">
            <a:extLst>
              <a:ext uri="{FF2B5EF4-FFF2-40B4-BE49-F238E27FC236}">
                <a16:creationId xmlns:a16="http://schemas.microsoft.com/office/drawing/2014/main" id="{5EC5772E-73FF-4114-95FE-C8CA207ADD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205" y="3983255"/>
            <a:ext cx="2633022" cy="1745808"/>
          </a:xfrm>
          <a:prstGeom prst="rect">
            <a:avLst/>
          </a:prstGeom>
          <a:noFill/>
          <a:ln w="76200">
            <a:solidFill>
              <a:schemeClr val="accent4"/>
            </a:solidFill>
          </a:ln>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DD4A4789-9620-478F-8EB8-083414C0874F}"/>
              </a:ext>
            </a:extLst>
          </p:cNvPr>
          <p:cNvSpPr/>
          <p:nvPr/>
        </p:nvSpPr>
        <p:spPr>
          <a:xfrm>
            <a:off x="926205" y="739321"/>
            <a:ext cx="3788025" cy="584775"/>
          </a:xfrm>
          <a:prstGeom prst="rect">
            <a:avLst/>
          </a:prstGeom>
          <a:solidFill>
            <a:schemeClr val="accent4"/>
          </a:solidFill>
        </p:spPr>
        <p:txBody>
          <a:bodyPr wrap="none">
            <a:spAutoFit/>
          </a:bodyPr>
          <a:lstStyle/>
          <a:p>
            <a:r>
              <a:rPr lang="pt-PT" sz="3200" dirty="0"/>
              <a:t>CREATE A SCENARIO</a:t>
            </a:r>
          </a:p>
        </p:txBody>
      </p:sp>
      <p:sp>
        <p:nvSpPr>
          <p:cNvPr id="5" name="Retângulo 4">
            <a:extLst>
              <a:ext uri="{FF2B5EF4-FFF2-40B4-BE49-F238E27FC236}">
                <a16:creationId xmlns:a16="http://schemas.microsoft.com/office/drawing/2014/main" id="{46099CB1-99EF-49C5-9E4D-1FADFA244BEE}"/>
              </a:ext>
            </a:extLst>
          </p:cNvPr>
          <p:cNvSpPr/>
          <p:nvPr/>
        </p:nvSpPr>
        <p:spPr>
          <a:xfrm>
            <a:off x="4196991" y="3793045"/>
            <a:ext cx="2402797" cy="1754326"/>
          </a:xfrm>
          <a:prstGeom prst="rect">
            <a:avLst/>
          </a:prstGeom>
          <a:ln w="57150">
            <a:solidFill>
              <a:schemeClr val="accent1"/>
            </a:solidFill>
          </a:ln>
        </p:spPr>
        <p:txBody>
          <a:bodyPr wrap="square">
            <a:spAutoFit/>
          </a:bodyPr>
          <a:lstStyle/>
          <a:p>
            <a:r>
              <a:rPr lang="en-US" dirty="0"/>
              <a:t>In perspective, we create a horizon line and a vanishing point where all the depth suggestion lines are drawn.</a:t>
            </a:r>
            <a:endParaRPr lang="pt-PT" dirty="0"/>
          </a:p>
        </p:txBody>
      </p:sp>
    </p:spTree>
    <p:extLst>
      <p:ext uri="{BB962C8B-B14F-4D97-AF65-F5344CB8AC3E}">
        <p14:creationId xmlns:p14="http://schemas.microsoft.com/office/powerpoint/2010/main" val="295483937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1908</TotalTime>
  <Words>1091</Words>
  <Application>Microsoft Office PowerPoint</Application>
  <PresentationFormat>Ecrã Panorâmico</PresentationFormat>
  <Paragraphs>91</Paragraphs>
  <Slides>13</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13</vt:i4>
      </vt:variant>
    </vt:vector>
  </HeadingPairs>
  <TitlesOfParts>
    <vt:vector size="17" baseType="lpstr">
      <vt:lpstr>Arial</vt:lpstr>
      <vt:lpstr>Trebuchet MS</vt:lpstr>
      <vt:lpstr>Wingdings 3</vt:lpstr>
      <vt:lpstr>Faceta</vt:lpstr>
      <vt:lpstr>WORK SHOP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SHOP</dc:title>
  <dc:creator>Antonina Dias</dc:creator>
  <cp:lastModifiedBy>Antonina Dias</cp:lastModifiedBy>
  <cp:revision>124</cp:revision>
  <dcterms:created xsi:type="dcterms:W3CDTF">2020-01-03T18:59:56Z</dcterms:created>
  <dcterms:modified xsi:type="dcterms:W3CDTF">2020-02-16T23:44:51Z</dcterms:modified>
</cp:coreProperties>
</file>